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331" r:id="rId2"/>
    <p:sldId id="406" r:id="rId3"/>
    <p:sldId id="407" r:id="rId4"/>
    <p:sldId id="421" r:id="rId5"/>
    <p:sldId id="408" r:id="rId6"/>
    <p:sldId id="337" r:id="rId7"/>
    <p:sldId id="429" r:id="rId8"/>
    <p:sldId id="409" r:id="rId9"/>
    <p:sldId id="422" r:id="rId10"/>
    <p:sldId id="261" r:id="rId11"/>
    <p:sldId id="264" r:id="rId12"/>
    <p:sldId id="423" r:id="rId13"/>
    <p:sldId id="333" r:id="rId14"/>
    <p:sldId id="335" r:id="rId15"/>
    <p:sldId id="277" r:id="rId16"/>
    <p:sldId id="257" r:id="rId17"/>
    <p:sldId id="260" r:id="rId18"/>
    <p:sldId id="426" r:id="rId19"/>
    <p:sldId id="427" r:id="rId20"/>
    <p:sldId id="259" r:id="rId21"/>
    <p:sldId id="262" r:id="rId22"/>
    <p:sldId id="418" r:id="rId23"/>
    <p:sldId id="419" r:id="rId24"/>
    <p:sldId id="420" r:id="rId25"/>
    <p:sldId id="270" r:id="rId26"/>
    <p:sldId id="424" r:id="rId27"/>
    <p:sldId id="341" r:id="rId28"/>
    <p:sldId id="276"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DFF"/>
    <a:srgbClr val="FFFFFE"/>
    <a:srgbClr val="3A3838"/>
    <a:srgbClr val="C00000"/>
    <a:srgbClr val="000000"/>
    <a:srgbClr val="01003B"/>
    <a:srgbClr val="0200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38"/>
    <p:restoredTop sz="94637"/>
  </p:normalViewPr>
  <p:slideViewPr>
    <p:cSldViewPr snapToGrid="0" snapToObjects="1">
      <p:cViewPr>
        <p:scale>
          <a:sx n="75" d="100"/>
          <a:sy n="75" d="100"/>
        </p:scale>
        <p:origin x="432" y="888"/>
      </p:cViewPr>
      <p:guideLst/>
    </p:cSldViewPr>
  </p:slid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E2FAC-057B-4E80-8E4F-984CA2C9B1E8}" type="doc">
      <dgm:prSet loTypeId="urn:microsoft.com/office/officeart/2005/8/layout/cycle8" loCatId="cycle" qsTypeId="urn:microsoft.com/office/officeart/2005/8/quickstyle/simple1" qsCatId="simple" csTypeId="urn:microsoft.com/office/officeart/2005/8/colors/accent1_2" csCatId="accent1" phldr="1"/>
      <dgm:spPr/>
    </dgm:pt>
    <dgm:pt modelId="{868FCB6D-436F-441B-B501-CC4AB140825E}">
      <dgm:prSet phldrT="[Text]"/>
      <dgm:spPr/>
      <dgm:t>
        <a:bodyPr/>
        <a:lstStyle/>
        <a:p>
          <a:r>
            <a:rPr lang="en-US" dirty="0">
              <a:solidFill>
                <a:srgbClr val="FEFDFF"/>
              </a:solidFill>
            </a:rPr>
            <a:t>NTPW activities</a:t>
          </a:r>
        </a:p>
      </dgm:t>
    </dgm:pt>
    <dgm:pt modelId="{88CC7B75-70EE-4479-A897-3C2DB3C9A8AF}" type="parTrans" cxnId="{9CF82EF1-4595-4B26-AFB0-8D8B4B2D8C40}">
      <dgm:prSet/>
      <dgm:spPr/>
      <dgm:t>
        <a:bodyPr/>
        <a:lstStyle/>
        <a:p>
          <a:endParaRPr lang="en-US"/>
        </a:p>
      </dgm:t>
    </dgm:pt>
    <dgm:pt modelId="{502D264E-F90B-4450-B825-8E7605BB7646}" type="sibTrans" cxnId="{9CF82EF1-4595-4B26-AFB0-8D8B4B2D8C40}">
      <dgm:prSet/>
      <dgm:spPr/>
      <dgm:t>
        <a:bodyPr/>
        <a:lstStyle/>
        <a:p>
          <a:endParaRPr lang="en-US"/>
        </a:p>
      </dgm:t>
    </dgm:pt>
    <dgm:pt modelId="{DF8053FC-B384-40FB-A727-64566D24E3DD}">
      <dgm:prSet phldrT="[Text]"/>
      <dgm:spPr/>
      <dgm:t>
        <a:bodyPr/>
        <a:lstStyle/>
        <a:p>
          <a:r>
            <a:rPr lang="en-US" dirty="0">
              <a:solidFill>
                <a:srgbClr val="FEFDFF"/>
              </a:solidFill>
            </a:rPr>
            <a:t>Staff</a:t>
          </a:r>
        </a:p>
      </dgm:t>
    </dgm:pt>
    <dgm:pt modelId="{3404C522-1731-4033-9F82-5C9B4D128F8D}" type="parTrans" cxnId="{32A838C4-EB8B-4D97-845C-9CFE9A7052E8}">
      <dgm:prSet/>
      <dgm:spPr/>
      <dgm:t>
        <a:bodyPr/>
        <a:lstStyle/>
        <a:p>
          <a:endParaRPr lang="en-US"/>
        </a:p>
      </dgm:t>
    </dgm:pt>
    <dgm:pt modelId="{EB462865-609C-407E-93A8-A0351561726E}" type="sibTrans" cxnId="{32A838C4-EB8B-4D97-845C-9CFE9A7052E8}">
      <dgm:prSet/>
      <dgm:spPr/>
      <dgm:t>
        <a:bodyPr/>
        <a:lstStyle/>
        <a:p>
          <a:endParaRPr lang="en-US"/>
        </a:p>
      </dgm:t>
    </dgm:pt>
    <dgm:pt modelId="{7913984B-E19D-44F0-8C89-ADC4710BB8A3}">
      <dgm:prSet phldrT="[Text]"/>
      <dgm:spPr/>
      <dgm:t>
        <a:bodyPr/>
        <a:lstStyle/>
        <a:p>
          <a:r>
            <a:rPr lang="en-US" dirty="0">
              <a:solidFill>
                <a:srgbClr val="FEFDFF"/>
              </a:solidFill>
            </a:rPr>
            <a:t>Students</a:t>
          </a:r>
        </a:p>
      </dgm:t>
    </dgm:pt>
    <dgm:pt modelId="{9D2783C7-3828-42BA-AFB9-0D61244E41B1}" type="parTrans" cxnId="{92A5CA6C-B4D4-469D-8DD4-4B97A8F7A3F4}">
      <dgm:prSet/>
      <dgm:spPr/>
      <dgm:t>
        <a:bodyPr/>
        <a:lstStyle/>
        <a:p>
          <a:endParaRPr lang="en-US"/>
        </a:p>
      </dgm:t>
    </dgm:pt>
    <dgm:pt modelId="{7B816F4C-C94E-4FF3-94A2-7CD954A29CD9}" type="sibTrans" cxnId="{92A5CA6C-B4D4-469D-8DD4-4B97A8F7A3F4}">
      <dgm:prSet/>
      <dgm:spPr/>
      <dgm:t>
        <a:bodyPr/>
        <a:lstStyle/>
        <a:p>
          <a:endParaRPr lang="en-US"/>
        </a:p>
      </dgm:t>
    </dgm:pt>
    <dgm:pt modelId="{377F4853-51B5-4EAB-9E63-3C303A966B63}" type="pres">
      <dgm:prSet presAssocID="{7D7E2FAC-057B-4E80-8E4F-984CA2C9B1E8}" presName="compositeShape" presStyleCnt="0">
        <dgm:presLayoutVars>
          <dgm:chMax val="7"/>
          <dgm:dir/>
          <dgm:resizeHandles val="exact"/>
        </dgm:presLayoutVars>
      </dgm:prSet>
      <dgm:spPr/>
    </dgm:pt>
    <dgm:pt modelId="{F0C7C2CC-0931-40DB-89B8-F697C89E1786}" type="pres">
      <dgm:prSet presAssocID="{7D7E2FAC-057B-4E80-8E4F-984CA2C9B1E8}" presName="wedge1" presStyleLbl="node1" presStyleIdx="0" presStyleCnt="3"/>
      <dgm:spPr/>
    </dgm:pt>
    <dgm:pt modelId="{EA440688-9390-4B00-BFEB-41FDD0A28980}" type="pres">
      <dgm:prSet presAssocID="{7D7E2FAC-057B-4E80-8E4F-984CA2C9B1E8}" presName="dummy1a" presStyleCnt="0"/>
      <dgm:spPr/>
    </dgm:pt>
    <dgm:pt modelId="{610BB90B-1E91-4694-B943-07D5CCF08F9C}" type="pres">
      <dgm:prSet presAssocID="{7D7E2FAC-057B-4E80-8E4F-984CA2C9B1E8}" presName="dummy1b" presStyleCnt="0"/>
      <dgm:spPr/>
    </dgm:pt>
    <dgm:pt modelId="{12ABF911-7F40-4E1F-BDA7-6C5C88298FD0}" type="pres">
      <dgm:prSet presAssocID="{7D7E2FAC-057B-4E80-8E4F-984CA2C9B1E8}" presName="wedge1Tx" presStyleLbl="node1" presStyleIdx="0" presStyleCnt="3">
        <dgm:presLayoutVars>
          <dgm:chMax val="0"/>
          <dgm:chPref val="0"/>
          <dgm:bulletEnabled val="1"/>
        </dgm:presLayoutVars>
      </dgm:prSet>
      <dgm:spPr/>
    </dgm:pt>
    <dgm:pt modelId="{C0F1653F-AC30-4CC1-8324-476500002E03}" type="pres">
      <dgm:prSet presAssocID="{7D7E2FAC-057B-4E80-8E4F-984CA2C9B1E8}" presName="wedge2" presStyleLbl="node1" presStyleIdx="1" presStyleCnt="3"/>
      <dgm:spPr/>
    </dgm:pt>
    <dgm:pt modelId="{68B229E3-F06D-4571-A8B6-29CC684D64EF}" type="pres">
      <dgm:prSet presAssocID="{7D7E2FAC-057B-4E80-8E4F-984CA2C9B1E8}" presName="dummy2a" presStyleCnt="0"/>
      <dgm:spPr/>
    </dgm:pt>
    <dgm:pt modelId="{F5CEA59B-12C0-417D-8C64-C0DD532CD7AA}" type="pres">
      <dgm:prSet presAssocID="{7D7E2FAC-057B-4E80-8E4F-984CA2C9B1E8}" presName="dummy2b" presStyleCnt="0"/>
      <dgm:spPr/>
    </dgm:pt>
    <dgm:pt modelId="{BEB2F600-92AB-44E8-B318-4F5C47E755B9}" type="pres">
      <dgm:prSet presAssocID="{7D7E2FAC-057B-4E80-8E4F-984CA2C9B1E8}" presName="wedge2Tx" presStyleLbl="node1" presStyleIdx="1" presStyleCnt="3">
        <dgm:presLayoutVars>
          <dgm:chMax val="0"/>
          <dgm:chPref val="0"/>
          <dgm:bulletEnabled val="1"/>
        </dgm:presLayoutVars>
      </dgm:prSet>
      <dgm:spPr/>
    </dgm:pt>
    <dgm:pt modelId="{6F2FD6B2-6F20-46A6-9A9F-42930953714A}" type="pres">
      <dgm:prSet presAssocID="{7D7E2FAC-057B-4E80-8E4F-984CA2C9B1E8}" presName="wedge3" presStyleLbl="node1" presStyleIdx="2" presStyleCnt="3"/>
      <dgm:spPr/>
    </dgm:pt>
    <dgm:pt modelId="{8D1CE158-6986-4DC0-92E4-F89556BB5910}" type="pres">
      <dgm:prSet presAssocID="{7D7E2FAC-057B-4E80-8E4F-984CA2C9B1E8}" presName="dummy3a" presStyleCnt="0"/>
      <dgm:spPr/>
    </dgm:pt>
    <dgm:pt modelId="{0AC40227-5408-46E9-8F13-37153CB0EF4A}" type="pres">
      <dgm:prSet presAssocID="{7D7E2FAC-057B-4E80-8E4F-984CA2C9B1E8}" presName="dummy3b" presStyleCnt="0"/>
      <dgm:spPr/>
    </dgm:pt>
    <dgm:pt modelId="{65E4E096-F671-4534-8D77-54E43383FE04}" type="pres">
      <dgm:prSet presAssocID="{7D7E2FAC-057B-4E80-8E4F-984CA2C9B1E8}" presName="wedge3Tx" presStyleLbl="node1" presStyleIdx="2" presStyleCnt="3">
        <dgm:presLayoutVars>
          <dgm:chMax val="0"/>
          <dgm:chPref val="0"/>
          <dgm:bulletEnabled val="1"/>
        </dgm:presLayoutVars>
      </dgm:prSet>
      <dgm:spPr/>
    </dgm:pt>
    <dgm:pt modelId="{0C3800B2-27B4-499D-AB76-32FC8545ACD4}" type="pres">
      <dgm:prSet presAssocID="{502D264E-F90B-4450-B825-8E7605BB7646}" presName="arrowWedge1" presStyleLbl="fgSibTrans2D1" presStyleIdx="0" presStyleCnt="3"/>
      <dgm:spPr/>
    </dgm:pt>
    <dgm:pt modelId="{985B8491-5D35-464B-B6CF-84888329F691}" type="pres">
      <dgm:prSet presAssocID="{EB462865-609C-407E-93A8-A0351561726E}" presName="arrowWedge2" presStyleLbl="fgSibTrans2D1" presStyleIdx="1" presStyleCnt="3"/>
      <dgm:spPr/>
    </dgm:pt>
    <dgm:pt modelId="{EDC67587-B0FD-4F5D-83BA-4EC0D003ABAE}" type="pres">
      <dgm:prSet presAssocID="{7B816F4C-C94E-4FF3-94A2-7CD954A29CD9}" presName="arrowWedge3" presStyleLbl="fgSibTrans2D1" presStyleIdx="2" presStyleCnt="3"/>
      <dgm:spPr/>
    </dgm:pt>
  </dgm:ptLst>
  <dgm:cxnLst>
    <dgm:cxn modelId="{657CF81F-5FFB-46A5-A470-F2EF67D8EC24}" type="presOf" srcId="{DF8053FC-B384-40FB-A727-64566D24E3DD}" destId="{BEB2F600-92AB-44E8-B318-4F5C47E755B9}" srcOrd="1" destOrd="0" presId="urn:microsoft.com/office/officeart/2005/8/layout/cycle8"/>
    <dgm:cxn modelId="{DDB9EF20-1651-4726-B511-4E471D3BD0DA}" type="presOf" srcId="{7913984B-E19D-44F0-8C89-ADC4710BB8A3}" destId="{65E4E096-F671-4534-8D77-54E43383FE04}" srcOrd="1" destOrd="0" presId="urn:microsoft.com/office/officeart/2005/8/layout/cycle8"/>
    <dgm:cxn modelId="{4835403C-5A24-4B8B-A52D-DC5A694AF0B9}" type="presOf" srcId="{7D7E2FAC-057B-4E80-8E4F-984CA2C9B1E8}" destId="{377F4853-51B5-4EAB-9E63-3C303A966B63}" srcOrd="0" destOrd="0" presId="urn:microsoft.com/office/officeart/2005/8/layout/cycle8"/>
    <dgm:cxn modelId="{92A5CA6C-B4D4-469D-8DD4-4B97A8F7A3F4}" srcId="{7D7E2FAC-057B-4E80-8E4F-984CA2C9B1E8}" destId="{7913984B-E19D-44F0-8C89-ADC4710BB8A3}" srcOrd="2" destOrd="0" parTransId="{9D2783C7-3828-42BA-AFB9-0D61244E41B1}" sibTransId="{7B816F4C-C94E-4FF3-94A2-7CD954A29CD9}"/>
    <dgm:cxn modelId="{846AA188-B8C3-40B6-9B80-400B68D3F9CC}" type="presOf" srcId="{868FCB6D-436F-441B-B501-CC4AB140825E}" destId="{F0C7C2CC-0931-40DB-89B8-F697C89E1786}" srcOrd="0" destOrd="0" presId="urn:microsoft.com/office/officeart/2005/8/layout/cycle8"/>
    <dgm:cxn modelId="{3C12D889-57A1-4452-AD59-C5F72E394563}" type="presOf" srcId="{868FCB6D-436F-441B-B501-CC4AB140825E}" destId="{12ABF911-7F40-4E1F-BDA7-6C5C88298FD0}" srcOrd="1" destOrd="0" presId="urn:microsoft.com/office/officeart/2005/8/layout/cycle8"/>
    <dgm:cxn modelId="{77E136B5-BA61-4F46-A0E4-782612CDE38E}" type="presOf" srcId="{DF8053FC-B384-40FB-A727-64566D24E3DD}" destId="{C0F1653F-AC30-4CC1-8324-476500002E03}" srcOrd="0" destOrd="0" presId="urn:microsoft.com/office/officeart/2005/8/layout/cycle8"/>
    <dgm:cxn modelId="{32A838C4-EB8B-4D97-845C-9CFE9A7052E8}" srcId="{7D7E2FAC-057B-4E80-8E4F-984CA2C9B1E8}" destId="{DF8053FC-B384-40FB-A727-64566D24E3DD}" srcOrd="1" destOrd="0" parTransId="{3404C522-1731-4033-9F82-5C9B4D128F8D}" sibTransId="{EB462865-609C-407E-93A8-A0351561726E}"/>
    <dgm:cxn modelId="{44842CED-5B47-4259-916D-9041FC451826}" type="presOf" srcId="{7913984B-E19D-44F0-8C89-ADC4710BB8A3}" destId="{6F2FD6B2-6F20-46A6-9A9F-42930953714A}" srcOrd="0" destOrd="0" presId="urn:microsoft.com/office/officeart/2005/8/layout/cycle8"/>
    <dgm:cxn modelId="{9CF82EF1-4595-4B26-AFB0-8D8B4B2D8C40}" srcId="{7D7E2FAC-057B-4E80-8E4F-984CA2C9B1E8}" destId="{868FCB6D-436F-441B-B501-CC4AB140825E}" srcOrd="0" destOrd="0" parTransId="{88CC7B75-70EE-4479-A897-3C2DB3C9A8AF}" sibTransId="{502D264E-F90B-4450-B825-8E7605BB7646}"/>
    <dgm:cxn modelId="{F1CF91D5-5688-46DB-AAA2-031F81A7533F}" type="presParOf" srcId="{377F4853-51B5-4EAB-9E63-3C303A966B63}" destId="{F0C7C2CC-0931-40DB-89B8-F697C89E1786}" srcOrd="0" destOrd="0" presId="urn:microsoft.com/office/officeart/2005/8/layout/cycle8"/>
    <dgm:cxn modelId="{87A5BF9C-87EE-4100-9D84-E72CAC139701}" type="presParOf" srcId="{377F4853-51B5-4EAB-9E63-3C303A966B63}" destId="{EA440688-9390-4B00-BFEB-41FDD0A28980}" srcOrd="1" destOrd="0" presId="urn:microsoft.com/office/officeart/2005/8/layout/cycle8"/>
    <dgm:cxn modelId="{ACDBAADA-61E1-4624-81C9-BBEE0289470E}" type="presParOf" srcId="{377F4853-51B5-4EAB-9E63-3C303A966B63}" destId="{610BB90B-1E91-4694-B943-07D5CCF08F9C}" srcOrd="2" destOrd="0" presId="urn:microsoft.com/office/officeart/2005/8/layout/cycle8"/>
    <dgm:cxn modelId="{0206811F-0298-4AE4-A62C-98FECE29CCDE}" type="presParOf" srcId="{377F4853-51B5-4EAB-9E63-3C303A966B63}" destId="{12ABF911-7F40-4E1F-BDA7-6C5C88298FD0}" srcOrd="3" destOrd="0" presId="urn:microsoft.com/office/officeart/2005/8/layout/cycle8"/>
    <dgm:cxn modelId="{8D28941B-4F99-4ED9-810D-F6D3B0901FFF}" type="presParOf" srcId="{377F4853-51B5-4EAB-9E63-3C303A966B63}" destId="{C0F1653F-AC30-4CC1-8324-476500002E03}" srcOrd="4" destOrd="0" presId="urn:microsoft.com/office/officeart/2005/8/layout/cycle8"/>
    <dgm:cxn modelId="{35A40F54-4276-4FE4-A1C7-8607AAB457B7}" type="presParOf" srcId="{377F4853-51B5-4EAB-9E63-3C303A966B63}" destId="{68B229E3-F06D-4571-A8B6-29CC684D64EF}" srcOrd="5" destOrd="0" presId="urn:microsoft.com/office/officeart/2005/8/layout/cycle8"/>
    <dgm:cxn modelId="{7EF1A5D0-F95C-4A05-B005-28494397F966}" type="presParOf" srcId="{377F4853-51B5-4EAB-9E63-3C303A966B63}" destId="{F5CEA59B-12C0-417D-8C64-C0DD532CD7AA}" srcOrd="6" destOrd="0" presId="urn:microsoft.com/office/officeart/2005/8/layout/cycle8"/>
    <dgm:cxn modelId="{F4B0E578-2F2E-4AEE-88AF-BC05ED8696E3}" type="presParOf" srcId="{377F4853-51B5-4EAB-9E63-3C303A966B63}" destId="{BEB2F600-92AB-44E8-B318-4F5C47E755B9}" srcOrd="7" destOrd="0" presId="urn:microsoft.com/office/officeart/2005/8/layout/cycle8"/>
    <dgm:cxn modelId="{5E2C68B0-B405-4B1E-9482-054234C1DEB5}" type="presParOf" srcId="{377F4853-51B5-4EAB-9E63-3C303A966B63}" destId="{6F2FD6B2-6F20-46A6-9A9F-42930953714A}" srcOrd="8" destOrd="0" presId="urn:microsoft.com/office/officeart/2005/8/layout/cycle8"/>
    <dgm:cxn modelId="{8C8F1FE0-C667-41B8-B4A2-3790ECFDB317}" type="presParOf" srcId="{377F4853-51B5-4EAB-9E63-3C303A966B63}" destId="{8D1CE158-6986-4DC0-92E4-F89556BB5910}" srcOrd="9" destOrd="0" presId="urn:microsoft.com/office/officeart/2005/8/layout/cycle8"/>
    <dgm:cxn modelId="{A09AB367-F3F2-46BD-93EE-F889B2BF5F2A}" type="presParOf" srcId="{377F4853-51B5-4EAB-9E63-3C303A966B63}" destId="{0AC40227-5408-46E9-8F13-37153CB0EF4A}" srcOrd="10" destOrd="0" presId="urn:microsoft.com/office/officeart/2005/8/layout/cycle8"/>
    <dgm:cxn modelId="{6DD78B2F-EA3D-4453-B292-37C285CFFE84}" type="presParOf" srcId="{377F4853-51B5-4EAB-9E63-3C303A966B63}" destId="{65E4E096-F671-4534-8D77-54E43383FE04}" srcOrd="11" destOrd="0" presId="urn:microsoft.com/office/officeart/2005/8/layout/cycle8"/>
    <dgm:cxn modelId="{A3136F0C-52A8-4697-8F0B-DFB19481645A}" type="presParOf" srcId="{377F4853-51B5-4EAB-9E63-3C303A966B63}" destId="{0C3800B2-27B4-499D-AB76-32FC8545ACD4}" srcOrd="12" destOrd="0" presId="urn:microsoft.com/office/officeart/2005/8/layout/cycle8"/>
    <dgm:cxn modelId="{07A5AC0A-391A-4645-B645-3AA046B291C6}" type="presParOf" srcId="{377F4853-51B5-4EAB-9E63-3C303A966B63}" destId="{985B8491-5D35-464B-B6CF-84888329F691}" srcOrd="13" destOrd="0" presId="urn:microsoft.com/office/officeart/2005/8/layout/cycle8"/>
    <dgm:cxn modelId="{A9EF09D3-17A8-4AF0-9385-339434CEE2A4}" type="presParOf" srcId="{377F4853-51B5-4EAB-9E63-3C303A966B63}" destId="{EDC67587-B0FD-4F5D-83BA-4EC0D003ABAE}"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7C2CC-0931-40DB-89B8-F697C89E1786}">
      <dsp:nvSpPr>
        <dsp:cNvPr id="0" name=""/>
        <dsp:cNvSpPr/>
      </dsp:nvSpPr>
      <dsp:spPr>
        <a:xfrm>
          <a:off x="1155120" y="247991"/>
          <a:ext cx="3204814" cy="3204814"/>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EFDFF"/>
              </a:solidFill>
            </a:rPr>
            <a:t>NTPW activities</a:t>
          </a:r>
        </a:p>
      </dsp:txBody>
      <dsp:txXfrm>
        <a:off x="2844134" y="927106"/>
        <a:ext cx="1144576" cy="953813"/>
      </dsp:txXfrm>
    </dsp:sp>
    <dsp:sp modelId="{C0F1653F-AC30-4CC1-8324-476500002E03}">
      <dsp:nvSpPr>
        <dsp:cNvPr id="0" name=""/>
        <dsp:cNvSpPr/>
      </dsp:nvSpPr>
      <dsp:spPr>
        <a:xfrm>
          <a:off x="1089116" y="362449"/>
          <a:ext cx="3204814" cy="3204814"/>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EFDFF"/>
              </a:solidFill>
            </a:rPr>
            <a:t>Staff</a:t>
          </a:r>
        </a:p>
      </dsp:txBody>
      <dsp:txXfrm>
        <a:off x="1852167" y="2441763"/>
        <a:ext cx="1716864" cy="839356"/>
      </dsp:txXfrm>
    </dsp:sp>
    <dsp:sp modelId="{6F2FD6B2-6F20-46A6-9A9F-42930953714A}">
      <dsp:nvSpPr>
        <dsp:cNvPr id="0" name=""/>
        <dsp:cNvSpPr/>
      </dsp:nvSpPr>
      <dsp:spPr>
        <a:xfrm>
          <a:off x="1023112" y="247991"/>
          <a:ext cx="3204814" cy="3204814"/>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EFDFF"/>
              </a:solidFill>
            </a:rPr>
            <a:t>Students</a:t>
          </a:r>
        </a:p>
      </dsp:txBody>
      <dsp:txXfrm>
        <a:off x="1394337" y="927106"/>
        <a:ext cx="1144576" cy="953813"/>
      </dsp:txXfrm>
    </dsp:sp>
    <dsp:sp modelId="{0C3800B2-27B4-499D-AB76-32FC8545ACD4}">
      <dsp:nvSpPr>
        <dsp:cNvPr id="0" name=""/>
        <dsp:cNvSpPr/>
      </dsp:nvSpPr>
      <dsp:spPr>
        <a:xfrm>
          <a:off x="956992" y="49598"/>
          <a:ext cx="3601600" cy="3601600"/>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5B8491-5D35-464B-B6CF-84888329F691}">
      <dsp:nvSpPr>
        <dsp:cNvPr id="0" name=""/>
        <dsp:cNvSpPr/>
      </dsp:nvSpPr>
      <dsp:spPr>
        <a:xfrm>
          <a:off x="890723" y="163853"/>
          <a:ext cx="3601600" cy="3601600"/>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C67587-B0FD-4F5D-83BA-4EC0D003ABAE}">
      <dsp:nvSpPr>
        <dsp:cNvPr id="0" name=""/>
        <dsp:cNvSpPr/>
      </dsp:nvSpPr>
      <dsp:spPr>
        <a:xfrm>
          <a:off x="824455" y="49598"/>
          <a:ext cx="3601600" cy="3601600"/>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1543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529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slide -capitalised title">
    <p:spTree>
      <p:nvGrpSpPr>
        <p:cNvPr id="1" name=""/>
        <p:cNvGrpSpPr/>
        <p:nvPr/>
      </p:nvGrpSpPr>
      <p:grpSpPr>
        <a:xfrm>
          <a:off x="0" y="0"/>
          <a:ext cx="0" cy="0"/>
          <a:chOff x="0" y="0"/>
          <a:chExt cx="0" cy="0"/>
        </a:xfrm>
      </p:grpSpPr>
      <p:sp>
        <p:nvSpPr>
          <p:cNvPr id="7" name="Title 1"/>
          <p:cNvSpPr>
            <a:spLocks noGrp="1"/>
          </p:cNvSpPr>
          <p:nvPr>
            <p:ph type="ctrTitle"/>
          </p:nvPr>
        </p:nvSpPr>
        <p:spPr>
          <a:xfrm>
            <a:off x="711205" y="1268761"/>
            <a:ext cx="10769596" cy="576064"/>
          </a:xfrm>
          <a:prstGeom prst="rect">
            <a:avLst/>
          </a:prstGeom>
        </p:spPr>
        <p:txBody>
          <a:bodyPr lIns="0" tIns="0" rIns="0" bIns="0" anchor="t" anchorCtr="0"/>
          <a:lstStyle>
            <a:lvl1pPr algn="l">
              <a:lnSpc>
                <a:spcPct val="100000"/>
              </a:lnSpc>
              <a:defRPr sz="1400" b="0" i="0" cap="none" baseline="0">
                <a:solidFill>
                  <a:srgbClr val="09091E"/>
                </a:solidFill>
                <a:latin typeface="Arial"/>
                <a:cs typeface="Arial"/>
              </a:defRPr>
            </a:lvl1pPr>
          </a:lstStyle>
          <a:p>
            <a:r>
              <a:rPr lang="en-US"/>
              <a:t>Click to edit Master title style</a:t>
            </a:r>
            <a:endParaRPr lang="en-US" dirty="0"/>
          </a:p>
        </p:txBody>
      </p:sp>
      <p:sp>
        <p:nvSpPr>
          <p:cNvPr id="14" name="Content Placeholder 2"/>
          <p:cNvSpPr>
            <a:spLocks noGrp="1"/>
          </p:cNvSpPr>
          <p:nvPr>
            <p:ph idx="1"/>
          </p:nvPr>
        </p:nvSpPr>
        <p:spPr>
          <a:xfrm>
            <a:off x="711205" y="2276872"/>
            <a:ext cx="10769596" cy="3674274"/>
          </a:xfrm>
          <a:prstGeom prst="rect">
            <a:avLst/>
          </a:prstGeom>
        </p:spPr>
        <p:txBody>
          <a:bodyPr lIns="0" tIns="0" bIns="0"/>
          <a:lstStyle>
            <a:lvl1pPr>
              <a:defRPr sz="2400" b="0" i="0">
                <a:solidFill>
                  <a:srgbClr val="09091E"/>
                </a:solidFill>
                <a:latin typeface="Arial"/>
                <a:cs typeface="Arial"/>
              </a:defRPr>
            </a:lvl1pPr>
            <a:lvl2pPr>
              <a:defRPr sz="2400" b="0" i="0">
                <a:solidFill>
                  <a:srgbClr val="09091E"/>
                </a:solidFill>
                <a:latin typeface="Arial"/>
                <a:cs typeface="Arial"/>
              </a:defRPr>
            </a:lvl2pPr>
            <a:lvl3pPr>
              <a:defRPr sz="2400" b="0" i="0">
                <a:solidFill>
                  <a:srgbClr val="09091E"/>
                </a:solidFill>
                <a:latin typeface="Arial"/>
                <a:cs typeface="Arial"/>
              </a:defRPr>
            </a:lvl3pPr>
            <a:lvl4pPr>
              <a:defRPr sz="2400" b="0" i="0">
                <a:solidFill>
                  <a:srgbClr val="09091E"/>
                </a:solidFill>
                <a:latin typeface="Arial"/>
                <a:cs typeface="Arial"/>
              </a:defRPr>
            </a:lvl4pPr>
            <a:lvl5pPr>
              <a:defRPr sz="2400" b="0" i="0">
                <a:solidFill>
                  <a:srgbClr val="09091E"/>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037677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540823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B3838"/>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FFFFFF"/>
          </a:solidFill>
          <a:uFillTx/>
          <a:latin typeface="Comfortaa"/>
          <a:ea typeface="Comfortaa"/>
          <a:cs typeface="Comfortaa"/>
          <a:sym typeface="Comforta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FFFFFF"/>
          </a:solidFill>
          <a:uFillTx/>
          <a:latin typeface="Comfortaa"/>
          <a:ea typeface="Comfortaa"/>
          <a:cs typeface="Comfortaa"/>
          <a:sym typeface="Comforta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FFFFFF"/>
          </a:solidFill>
          <a:uFillTx/>
          <a:latin typeface="Comfortaa"/>
          <a:ea typeface="Comfortaa"/>
          <a:cs typeface="Comfortaa"/>
          <a:sym typeface="Comforta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FFFFFF"/>
          </a:solidFill>
          <a:uFillTx/>
          <a:latin typeface="Comfortaa"/>
          <a:ea typeface="Comfortaa"/>
          <a:cs typeface="Comfortaa"/>
          <a:sym typeface="Comforta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FFFFFF"/>
          </a:solidFill>
          <a:uFillTx/>
          <a:latin typeface="Comfortaa"/>
          <a:ea typeface="Comfortaa"/>
          <a:cs typeface="Comfortaa"/>
          <a:sym typeface="Comforta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FFFFFF"/>
          </a:solidFill>
          <a:uFillTx/>
          <a:latin typeface="Comfortaa"/>
          <a:ea typeface="Comfortaa"/>
          <a:cs typeface="Comfortaa"/>
          <a:sym typeface="Comforta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FFFFFF"/>
          </a:solidFill>
          <a:uFillTx/>
          <a:latin typeface="Comfortaa"/>
          <a:ea typeface="Comfortaa"/>
          <a:cs typeface="Comfortaa"/>
          <a:sym typeface="Comforta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FFFFFF"/>
          </a:solidFill>
          <a:uFillTx/>
          <a:latin typeface="Comfortaa"/>
          <a:ea typeface="Comfortaa"/>
          <a:cs typeface="Comfortaa"/>
          <a:sym typeface="Comforta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FFFFFF"/>
          </a:solidFill>
          <a:uFillTx/>
          <a:latin typeface="Comfortaa"/>
          <a:ea typeface="Comfortaa"/>
          <a:cs typeface="Comfortaa"/>
          <a:sym typeface="Comforta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FFFFFF"/>
          </a:solidFill>
          <a:uFillTx/>
          <a:latin typeface="Comfortaa"/>
          <a:ea typeface="Comfortaa"/>
          <a:cs typeface="Comfortaa"/>
          <a:sym typeface="Comfortaa"/>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FFFFFF"/>
          </a:solidFill>
          <a:uFillTx/>
          <a:latin typeface="Comfortaa"/>
          <a:ea typeface="Comfortaa"/>
          <a:cs typeface="Comfortaa"/>
          <a:sym typeface="Comfortaa"/>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FFFFFF"/>
          </a:solidFill>
          <a:uFillTx/>
          <a:latin typeface="Comfortaa"/>
          <a:ea typeface="Comfortaa"/>
          <a:cs typeface="Comfortaa"/>
          <a:sym typeface="Comfortaa"/>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FFFFFF"/>
          </a:solidFill>
          <a:uFillTx/>
          <a:latin typeface="Comfortaa"/>
          <a:ea typeface="Comfortaa"/>
          <a:cs typeface="Comfortaa"/>
          <a:sym typeface="Comfortaa"/>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FFFFFF"/>
          </a:solidFill>
          <a:uFillTx/>
          <a:latin typeface="Comfortaa"/>
          <a:ea typeface="Comfortaa"/>
          <a:cs typeface="Comfortaa"/>
          <a:sym typeface="Comfortaa"/>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FFFFFF"/>
          </a:solidFill>
          <a:uFillTx/>
          <a:latin typeface="Comfortaa"/>
          <a:ea typeface="Comfortaa"/>
          <a:cs typeface="Comfortaa"/>
          <a:sym typeface="Comfortaa"/>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FFFFFF"/>
          </a:solidFill>
          <a:uFillTx/>
          <a:latin typeface="Comfortaa"/>
          <a:ea typeface="Comfortaa"/>
          <a:cs typeface="Comfortaa"/>
          <a:sym typeface="Comfortaa"/>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FFFFFF"/>
          </a:solidFill>
          <a:uFillTx/>
          <a:latin typeface="Comfortaa"/>
          <a:ea typeface="Comfortaa"/>
          <a:cs typeface="Comfortaa"/>
          <a:sym typeface="Comfortaa"/>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FFFFFF"/>
          </a:solidFill>
          <a:uFillTx/>
          <a:latin typeface="Comfortaa"/>
          <a:ea typeface="Comfortaa"/>
          <a:cs typeface="Comfortaa"/>
          <a:sym typeface="Comforta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14.png"/><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5EFAEF-6201-DF47-9A5D-59DE0B4CBFB0}"/>
              </a:ext>
            </a:extLst>
          </p:cNvPr>
          <p:cNvSpPr/>
          <p:nvPr/>
        </p:nvSpPr>
        <p:spPr>
          <a:xfrm>
            <a:off x="6535479" y="1074509"/>
            <a:ext cx="6096000" cy="4708981"/>
          </a:xfrm>
          <a:prstGeom prst="rect">
            <a:avLst/>
          </a:prstGeom>
        </p:spPr>
        <p:txBody>
          <a:bodyPr>
            <a:spAutoFit/>
          </a:bodyPr>
          <a:lstStyle/>
          <a:p>
            <a:r>
              <a:rPr lang="en-GB" sz="6000" b="1" dirty="0">
                <a:solidFill>
                  <a:srgbClr val="FEFDFF"/>
                </a:solidFill>
                <a:latin typeface="Comfortaa" pitchFamily="2" charset="0"/>
              </a:rPr>
              <a:t>The future is already here — it's just not very evenly distributed.</a:t>
            </a:r>
            <a:endParaRPr lang="en-US" sz="6000" dirty="0">
              <a:solidFill>
                <a:srgbClr val="FEFDFF"/>
              </a:solidFill>
              <a:latin typeface="Comfortaa" pitchFamily="2" charset="0"/>
            </a:endParaRPr>
          </a:p>
        </p:txBody>
      </p:sp>
      <p:pic>
        <p:nvPicPr>
          <p:cNvPr id="6" name="Picture 5">
            <a:extLst>
              <a:ext uri="{FF2B5EF4-FFF2-40B4-BE49-F238E27FC236}">
                <a16:creationId xmlns:a16="http://schemas.microsoft.com/office/drawing/2014/main" id="{32AAB2ED-AF52-7A43-BB39-FB2E01787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039833" cy="6915120"/>
          </a:xfrm>
          <a:prstGeom prst="rect">
            <a:avLst/>
          </a:prstGeom>
        </p:spPr>
      </p:pic>
      <p:sp>
        <p:nvSpPr>
          <p:cNvPr id="7" name="TextBox 6">
            <a:extLst>
              <a:ext uri="{FF2B5EF4-FFF2-40B4-BE49-F238E27FC236}">
                <a16:creationId xmlns:a16="http://schemas.microsoft.com/office/drawing/2014/main" id="{4016D8D5-6275-4D41-B9C0-96BC08C4D2DF}"/>
              </a:ext>
            </a:extLst>
          </p:cNvPr>
          <p:cNvSpPr txBox="1"/>
          <p:nvPr/>
        </p:nvSpPr>
        <p:spPr>
          <a:xfrm>
            <a:off x="578058" y="6503260"/>
            <a:ext cx="34730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lumMod val="60000"/>
                    <a:lumOff val="40000"/>
                  </a:schemeClr>
                </a:solidFill>
                <a:effectLst/>
                <a:uFillTx/>
                <a:latin typeface="Comfortaa" pitchFamily="2" charset="0"/>
                <a:sym typeface="Calibri"/>
              </a:rPr>
              <a:t>Photo credit: Frederic Poirot</a:t>
            </a:r>
          </a:p>
        </p:txBody>
      </p:sp>
    </p:spTree>
    <p:extLst>
      <p:ext uri="{BB962C8B-B14F-4D97-AF65-F5344CB8AC3E}">
        <p14:creationId xmlns:p14="http://schemas.microsoft.com/office/powerpoint/2010/main" val="172455283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ce_video_20170913-141417.mp4">
            <a:hlinkClick r:id="" action="ppaction://media"/>
            <a:extLst>
              <a:ext uri="{FF2B5EF4-FFF2-40B4-BE49-F238E27FC236}">
                <a16:creationId xmlns:a16="http://schemas.microsoft.com/office/drawing/2014/main" id="{BEB72489-C1D3-4FBC-B37F-8AE4B8E691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15097" y="307337"/>
            <a:ext cx="6115645" cy="6180502"/>
          </a:xfrm>
          <a:prstGeom prst="rect">
            <a:avLst/>
          </a:prstGeom>
        </p:spPr>
      </p:pic>
      <p:pic>
        <p:nvPicPr>
          <p:cNvPr id="5" name="Picture 4" descr="Screen Shot 2018-01-15 at 12.38.59.png">
            <a:extLst>
              <a:ext uri="{FF2B5EF4-FFF2-40B4-BE49-F238E27FC236}">
                <a16:creationId xmlns:a16="http://schemas.microsoft.com/office/drawing/2014/main" id="{2FB8477A-312B-44C3-A824-332410E5ACBE}"/>
              </a:ext>
            </a:extLst>
          </p:cNvPr>
          <p:cNvPicPr>
            <a:picLocks noChangeAspect="1"/>
          </p:cNvPicPr>
          <p:nvPr/>
        </p:nvPicPr>
        <p:blipFill rotWithShape="1">
          <a:blip r:embed="rId5">
            <a:extLst>
              <a:ext uri="{28A0092B-C50C-407E-A947-70E740481C1C}">
                <a14:useLocalDpi xmlns:a14="http://schemas.microsoft.com/office/drawing/2010/main" val="0"/>
              </a:ext>
            </a:extLst>
          </a:blip>
          <a:srcRect l="17500" r="11528"/>
          <a:stretch/>
        </p:blipFill>
        <p:spPr>
          <a:xfrm>
            <a:off x="148046" y="307337"/>
            <a:ext cx="5441328" cy="5675452"/>
          </a:xfrm>
          <a:prstGeom prst="rect">
            <a:avLst/>
          </a:prstGeom>
        </p:spPr>
      </p:pic>
    </p:spTree>
    <p:extLst>
      <p:ext uri="{BB962C8B-B14F-4D97-AF65-F5344CB8AC3E}">
        <p14:creationId xmlns:p14="http://schemas.microsoft.com/office/powerpoint/2010/main" val="1857080867"/>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A3838"/>
        </a:solidFill>
        <a:effectLst/>
      </p:bgPr>
    </p:bg>
    <p:spTree>
      <p:nvGrpSpPr>
        <p:cNvPr id="1" name=""/>
        <p:cNvGrpSpPr/>
        <p:nvPr/>
      </p:nvGrpSpPr>
      <p:grpSpPr>
        <a:xfrm>
          <a:off x="0" y="0"/>
          <a:ext cx="0" cy="0"/>
          <a:chOff x="0" y="0"/>
          <a:chExt cx="0" cy="0"/>
        </a:xfrm>
      </p:grpSpPr>
      <p:pic>
        <p:nvPicPr>
          <p:cNvPr id="144" name="Picture 3" descr="Picture 3"/>
          <p:cNvPicPr>
            <a:picLocks noChangeAspect="1"/>
          </p:cNvPicPr>
          <p:nvPr/>
        </p:nvPicPr>
        <p:blipFill>
          <a:blip r:embed="rId2"/>
          <a:stretch>
            <a:fillRect/>
          </a:stretch>
        </p:blipFill>
        <p:spPr>
          <a:xfrm>
            <a:off x="292901" y="158059"/>
            <a:ext cx="6224948" cy="4280981"/>
          </a:xfrm>
          <a:prstGeom prst="rect">
            <a:avLst/>
          </a:prstGeom>
          <a:ln w="12700">
            <a:miter lim="400000"/>
          </a:ln>
        </p:spPr>
      </p:pic>
      <p:pic>
        <p:nvPicPr>
          <p:cNvPr id="4" name="Picture 3" descr="A screenshot of a cell phone&#10;&#10;Description automatically generated">
            <a:extLst>
              <a:ext uri="{FF2B5EF4-FFF2-40B4-BE49-F238E27FC236}">
                <a16:creationId xmlns:a16="http://schemas.microsoft.com/office/drawing/2014/main" id="{679A3A24-227D-6F48-A485-C579403C2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01" y="4686300"/>
            <a:ext cx="11757066" cy="2013641"/>
          </a:xfrm>
          <a:prstGeom prst="rect">
            <a:avLst/>
          </a:prstGeom>
        </p:spPr>
      </p:pic>
      <p:pic>
        <p:nvPicPr>
          <p:cNvPr id="5" name="Picture 4" descr="Picture 4">
            <a:extLst>
              <a:ext uri="{FF2B5EF4-FFF2-40B4-BE49-F238E27FC236}">
                <a16:creationId xmlns:a16="http://schemas.microsoft.com/office/drawing/2014/main" id="{B33F764A-274D-DE47-8BFB-2228CDE772E7}"/>
              </a:ext>
            </a:extLst>
          </p:cNvPr>
          <p:cNvPicPr>
            <a:picLocks noChangeAspect="1"/>
          </p:cNvPicPr>
          <p:nvPr/>
        </p:nvPicPr>
        <p:blipFill>
          <a:blip r:embed="rId4"/>
          <a:stretch>
            <a:fillRect/>
          </a:stretch>
        </p:blipFill>
        <p:spPr>
          <a:xfrm>
            <a:off x="5674151" y="2574324"/>
            <a:ext cx="6224948" cy="1325564"/>
          </a:xfrm>
          <a:prstGeom prst="rect">
            <a:avLst/>
          </a:prstGeom>
          <a:ln w="12700">
            <a:miter lim="400000"/>
          </a:ln>
        </p:spPr>
      </p:pic>
      <p:sp>
        <p:nvSpPr>
          <p:cNvPr id="2" name="TextBox 1">
            <a:extLst>
              <a:ext uri="{FF2B5EF4-FFF2-40B4-BE49-F238E27FC236}">
                <a16:creationId xmlns:a16="http://schemas.microsoft.com/office/drawing/2014/main" id="{FE54CBAA-445C-4B44-A3F1-5D9A91C11663}"/>
              </a:ext>
            </a:extLst>
          </p:cNvPr>
          <p:cNvSpPr txBox="1"/>
          <p:nvPr/>
        </p:nvSpPr>
        <p:spPr>
          <a:xfrm>
            <a:off x="7421638" y="39526"/>
            <a:ext cx="434349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rgbClr val="FEFDFF"/>
                </a:solidFill>
                <a:effectLst/>
                <a:uFillTx/>
                <a:latin typeface="+mn-lt"/>
                <a:ea typeface="+mn-ea"/>
                <a:cs typeface="+mn-cs"/>
                <a:sym typeface="Calibri"/>
              </a:rPr>
              <a:t>DO TRAD</a:t>
            </a:r>
          </a:p>
          <a:p>
            <a:pPr marL="0" marR="0" indent="0" algn="l" defTabSz="914400" rtl="0" fontAlgn="auto" latinLnBrk="0" hangingPunct="0">
              <a:lnSpc>
                <a:spcPct val="100000"/>
              </a:lnSpc>
              <a:spcBef>
                <a:spcPts val="0"/>
              </a:spcBef>
              <a:spcAft>
                <a:spcPts val="0"/>
              </a:spcAft>
              <a:buClrTx/>
              <a:buSzTx/>
              <a:buFontTx/>
              <a:buNone/>
              <a:tabLst/>
            </a:pPr>
            <a:r>
              <a:rPr lang="en-US" sz="7200" i="1" dirty="0">
                <a:solidFill>
                  <a:srgbClr val="FEFDFF"/>
                </a:solidFill>
              </a:rPr>
              <a:t>AND</a:t>
            </a:r>
            <a:r>
              <a:rPr lang="en-US" sz="7200" dirty="0">
                <a:solidFill>
                  <a:srgbClr val="FEFDFF"/>
                </a:solidFill>
              </a:rPr>
              <a:t> NTPW</a:t>
            </a:r>
            <a:endParaRPr kumimoji="0" lang="en-US" sz="7200" b="0" i="0" u="none" strike="noStrike" cap="none" spc="0" normalizeH="0" baseline="0" dirty="0">
              <a:ln>
                <a:noFill/>
              </a:ln>
              <a:solidFill>
                <a:srgbClr val="FEFDFF"/>
              </a:solidFill>
              <a:effectLst/>
              <a:uFillTx/>
              <a:latin typeface="+mn-lt"/>
              <a:ea typeface="+mn-ea"/>
              <a:cs typeface="+mn-cs"/>
              <a:sym typeface="Calibri"/>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DA4747-1925-5E47-B289-69D93C560C0E}"/>
              </a:ext>
            </a:extLst>
          </p:cNvPr>
          <p:cNvPicPr>
            <a:picLocks noChangeAspect="1"/>
          </p:cNvPicPr>
          <p:nvPr/>
        </p:nvPicPr>
        <p:blipFill rotWithShape="1">
          <a:blip r:embed="rId2"/>
          <a:srcRect l="83" t="-2881" r="-83" b="46677"/>
          <a:stretch/>
        </p:blipFill>
        <p:spPr>
          <a:xfrm>
            <a:off x="4568638" y="4113735"/>
            <a:ext cx="7623362" cy="2744265"/>
          </a:xfrm>
          <a:prstGeom prst="rect">
            <a:avLst/>
          </a:prstGeom>
        </p:spPr>
      </p:pic>
      <p:pic>
        <p:nvPicPr>
          <p:cNvPr id="6" name="Picture 5">
            <a:extLst>
              <a:ext uri="{FF2B5EF4-FFF2-40B4-BE49-F238E27FC236}">
                <a16:creationId xmlns:a16="http://schemas.microsoft.com/office/drawing/2014/main" id="{F0397922-27A7-D74A-9208-642067041B82}"/>
              </a:ext>
            </a:extLst>
          </p:cNvPr>
          <p:cNvPicPr>
            <a:picLocks noChangeAspect="1"/>
          </p:cNvPicPr>
          <p:nvPr/>
        </p:nvPicPr>
        <p:blipFill>
          <a:blip r:embed="rId3"/>
          <a:stretch>
            <a:fillRect/>
          </a:stretch>
        </p:blipFill>
        <p:spPr>
          <a:xfrm>
            <a:off x="0" y="0"/>
            <a:ext cx="4568638" cy="6858000"/>
          </a:xfrm>
          <a:prstGeom prst="rect">
            <a:avLst/>
          </a:prstGeom>
        </p:spPr>
      </p:pic>
      <p:pic>
        <p:nvPicPr>
          <p:cNvPr id="10" name="Picture 9">
            <a:extLst>
              <a:ext uri="{FF2B5EF4-FFF2-40B4-BE49-F238E27FC236}">
                <a16:creationId xmlns:a16="http://schemas.microsoft.com/office/drawing/2014/main" id="{C259E237-62B8-D84F-B832-82EC3C483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3362" y="550947"/>
            <a:ext cx="4568638" cy="3176198"/>
          </a:xfrm>
          <a:prstGeom prst="rect">
            <a:avLst/>
          </a:prstGeom>
        </p:spPr>
      </p:pic>
      <p:sp>
        <p:nvSpPr>
          <p:cNvPr id="11" name="TextBox 10">
            <a:extLst>
              <a:ext uri="{FF2B5EF4-FFF2-40B4-BE49-F238E27FC236}">
                <a16:creationId xmlns:a16="http://schemas.microsoft.com/office/drawing/2014/main" id="{CBEA51C5-CC01-6445-931C-1CE884D04A74}"/>
              </a:ext>
            </a:extLst>
          </p:cNvPr>
          <p:cNvSpPr txBox="1"/>
          <p:nvPr/>
        </p:nvSpPr>
        <p:spPr>
          <a:xfrm>
            <a:off x="4799804" y="0"/>
            <a:ext cx="5967337" cy="4278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600" dirty="0">
                <a:solidFill>
                  <a:srgbClr val="0070C0"/>
                </a:solidFill>
              </a:rPr>
              <a:t>Automated evaluation</a:t>
            </a:r>
          </a:p>
          <a:p>
            <a:pPr marL="0" marR="0" indent="0" algn="l" defTabSz="914400" rtl="0" fontAlgn="auto" latinLnBrk="0" hangingPunct="0">
              <a:lnSpc>
                <a:spcPct val="100000"/>
              </a:lnSpc>
              <a:spcBef>
                <a:spcPts val="0"/>
              </a:spcBef>
              <a:spcAft>
                <a:spcPts val="0"/>
              </a:spcAft>
              <a:buClrTx/>
              <a:buSzTx/>
              <a:buFontTx/>
              <a:buNone/>
              <a:tabLst/>
            </a:pPr>
            <a:r>
              <a:rPr lang="en-US" sz="3600" dirty="0">
                <a:solidFill>
                  <a:srgbClr val="0070C0"/>
                </a:solidFill>
              </a:rPr>
              <a:t>Authentic assessment</a:t>
            </a:r>
          </a:p>
          <a:p>
            <a:pPr marL="0" marR="0" indent="0" algn="l" defTabSz="914400" rtl="0" fontAlgn="auto" latinLnBrk="0" hangingPunct="0">
              <a:lnSpc>
                <a:spcPct val="100000"/>
              </a:lnSpc>
              <a:spcBef>
                <a:spcPts val="0"/>
              </a:spcBef>
              <a:spcAft>
                <a:spcPts val="0"/>
              </a:spcAft>
              <a:buClrTx/>
              <a:buSzTx/>
              <a:buFontTx/>
              <a:buNone/>
              <a:tabLst/>
            </a:pPr>
            <a:endParaRPr lang="en-US" sz="3200" dirty="0"/>
          </a:p>
          <a:p>
            <a:pPr marL="0" marR="0" indent="0" algn="l" defTabSz="914400" rtl="0" fontAlgn="auto" latinLnBrk="0" hangingPunct="0">
              <a:lnSpc>
                <a:spcPct val="100000"/>
              </a:lnSpc>
              <a:spcBef>
                <a:spcPts val="0"/>
              </a:spcBef>
              <a:spcAft>
                <a:spcPts val="0"/>
              </a:spcAft>
              <a:buClrTx/>
              <a:buSzTx/>
              <a:buFontTx/>
              <a:buNone/>
              <a:tabLst/>
            </a:pPr>
            <a:endParaRPr lang="en-US" sz="3200" dirty="0"/>
          </a:p>
          <a:p>
            <a:pPr marL="0" marR="0" indent="0" algn="l" defTabSz="9144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sz="3200" dirty="0"/>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b="0" i="0" u="none" strike="noStrike" cap="none" spc="0" normalizeH="0" baseline="0" dirty="0">
                <a:ln>
                  <a:noFill/>
                </a:ln>
                <a:solidFill>
                  <a:srgbClr val="000000"/>
                </a:solidFill>
                <a:effectLst/>
                <a:uFillTx/>
                <a:latin typeface="+mn-lt"/>
                <a:ea typeface="+mn-ea"/>
                <a:cs typeface="+mn-cs"/>
                <a:sym typeface="Calibri"/>
              </a:rPr>
              <a:t>AI for observability 24/7</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t>EJ framework tolerates AI limitations</a:t>
            </a:r>
            <a:endParaRPr kumimoji="0" lang="en-US" sz="2400" b="0" i="0" u="none" strike="noStrike" cap="none" spc="0" normalizeH="0" baseline="0" dirty="0">
              <a:ln>
                <a:noFill/>
              </a:ln>
              <a:solidFill>
                <a:srgbClr val="000000"/>
              </a:solidFill>
              <a:effectLst/>
              <a:uFillTx/>
              <a:latin typeface="+mn-lt"/>
              <a:ea typeface="+mn-ea"/>
              <a:cs typeface="+mn-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t>Break toxic cycle of feedback </a:t>
            </a:r>
            <a:r>
              <a:rPr kumimoji="0" lang="en-US" sz="2400" b="0" i="0" u="none" strike="noStrike" cap="none" spc="0" normalizeH="0" baseline="0" dirty="0">
                <a:ln>
                  <a:noFill/>
                </a:ln>
                <a:solidFill>
                  <a:srgbClr val="000000"/>
                </a:solidFill>
                <a:effectLst/>
                <a:uFillTx/>
                <a:latin typeface="+mn-lt"/>
                <a:ea typeface="+mn-ea"/>
                <a:cs typeface="+mn-cs"/>
                <a:sym typeface="Calibri"/>
              </a:rPr>
              <a:t>dependency</a:t>
            </a:r>
          </a:p>
        </p:txBody>
      </p:sp>
    </p:spTree>
    <p:extLst>
      <p:ext uri="{BB962C8B-B14F-4D97-AF65-F5344CB8AC3E}">
        <p14:creationId xmlns:p14="http://schemas.microsoft.com/office/powerpoint/2010/main" val="198028143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9C12C96-8619-4C4C-B423-92923584675F}"/>
              </a:ext>
            </a:extLst>
          </p:cNvPr>
          <p:cNvGrpSpPr/>
          <p:nvPr/>
        </p:nvGrpSpPr>
        <p:grpSpPr>
          <a:xfrm>
            <a:off x="0" y="-1"/>
            <a:ext cx="12192000" cy="6913148"/>
            <a:chOff x="0" y="-1"/>
            <a:chExt cx="12192000" cy="6913148"/>
          </a:xfrm>
        </p:grpSpPr>
        <p:pic>
          <p:nvPicPr>
            <p:cNvPr id="5" name="Picture 4">
              <a:extLst>
                <a:ext uri="{FF2B5EF4-FFF2-40B4-BE49-F238E27FC236}">
                  <a16:creationId xmlns:a16="http://schemas.microsoft.com/office/drawing/2014/main" id="{A32E5602-F49A-EE43-9A26-77BC22BE5E91}"/>
                </a:ext>
              </a:extLst>
            </p:cNvPr>
            <p:cNvPicPr>
              <a:picLocks noChangeAspect="1"/>
            </p:cNvPicPr>
            <p:nvPr/>
          </p:nvPicPr>
          <p:blipFill rotWithShape="1">
            <a:blip r:embed="rId2">
              <a:extLst>
                <a:ext uri="{28A0092B-C50C-407E-A947-70E740481C1C}">
                  <a14:useLocalDpi xmlns:a14="http://schemas.microsoft.com/office/drawing/2010/main" val="0"/>
                </a:ext>
              </a:extLst>
            </a:blip>
            <a:srcRect l="6909"/>
            <a:stretch/>
          </p:blipFill>
          <p:spPr>
            <a:xfrm>
              <a:off x="3376246" y="-1"/>
              <a:ext cx="8815754" cy="6913147"/>
            </a:xfrm>
            <a:prstGeom prst="rect">
              <a:avLst/>
            </a:prstGeom>
          </p:spPr>
        </p:pic>
        <p:pic>
          <p:nvPicPr>
            <p:cNvPr id="6" name="Picture 5">
              <a:extLst>
                <a:ext uri="{FF2B5EF4-FFF2-40B4-BE49-F238E27FC236}">
                  <a16:creationId xmlns:a16="http://schemas.microsoft.com/office/drawing/2014/main" id="{290A00D5-369A-F94B-B645-9ACD6E0E2853}"/>
                </a:ext>
              </a:extLst>
            </p:cNvPr>
            <p:cNvPicPr>
              <a:picLocks noChangeAspect="1"/>
            </p:cNvPicPr>
            <p:nvPr/>
          </p:nvPicPr>
          <p:blipFill rotWithShape="1">
            <a:blip r:embed="rId2">
              <a:extLst>
                <a:ext uri="{28A0092B-C50C-407E-A947-70E740481C1C}">
                  <a14:useLocalDpi xmlns:a14="http://schemas.microsoft.com/office/drawing/2010/main" val="0"/>
                </a:ext>
              </a:extLst>
            </a:blip>
            <a:srcRect l="8851" r="68619"/>
            <a:stretch/>
          </p:blipFill>
          <p:spPr>
            <a:xfrm flipH="1">
              <a:off x="0" y="0"/>
              <a:ext cx="3376246" cy="6913147"/>
            </a:xfrm>
            <a:prstGeom prst="rect">
              <a:avLst/>
            </a:prstGeom>
          </p:spPr>
        </p:pic>
      </p:grpSp>
      <p:sp>
        <p:nvSpPr>
          <p:cNvPr id="2" name="Title 1">
            <a:extLst>
              <a:ext uri="{FF2B5EF4-FFF2-40B4-BE49-F238E27FC236}">
                <a16:creationId xmlns:a16="http://schemas.microsoft.com/office/drawing/2014/main" id="{D0A389DE-9C84-AC46-A049-CACA2C5D5E24}"/>
              </a:ext>
            </a:extLst>
          </p:cNvPr>
          <p:cNvSpPr>
            <a:spLocks noGrp="1"/>
          </p:cNvSpPr>
          <p:nvPr>
            <p:ph type="title"/>
          </p:nvPr>
        </p:nvSpPr>
        <p:spPr>
          <a:xfrm>
            <a:off x="439615" y="1918771"/>
            <a:ext cx="10515600" cy="1325563"/>
          </a:xfrm>
        </p:spPr>
        <p:txBody>
          <a:bodyPr>
            <a:normAutofit fontScale="90000"/>
          </a:bodyPr>
          <a:lstStyle/>
          <a:p>
            <a:r>
              <a:rPr lang="en-US" dirty="0"/>
              <a:t>Any teacher who </a:t>
            </a:r>
            <a:br>
              <a:rPr lang="en-US" dirty="0"/>
            </a:br>
            <a:r>
              <a:rPr lang="en-US" dirty="0"/>
              <a:t>can be replaced </a:t>
            </a:r>
            <a:br>
              <a:rPr lang="en-US" dirty="0"/>
            </a:br>
            <a:r>
              <a:rPr lang="en-US" dirty="0"/>
              <a:t>by a machine,</a:t>
            </a:r>
            <a:br>
              <a:rPr lang="en-US" dirty="0"/>
            </a:br>
            <a:br>
              <a:rPr lang="en-US" dirty="0"/>
            </a:br>
            <a:br>
              <a:rPr lang="en-US" dirty="0"/>
            </a:br>
            <a:br>
              <a:rPr lang="en-US" dirty="0"/>
            </a:br>
            <a:r>
              <a:rPr lang="en-US" dirty="0"/>
              <a:t>     . . .     should be.</a:t>
            </a:r>
          </a:p>
        </p:txBody>
      </p:sp>
      <p:sp>
        <p:nvSpPr>
          <p:cNvPr id="8" name="TextBox 7">
            <a:extLst>
              <a:ext uri="{FF2B5EF4-FFF2-40B4-BE49-F238E27FC236}">
                <a16:creationId xmlns:a16="http://schemas.microsoft.com/office/drawing/2014/main" id="{DBF50D06-9AC6-B34C-9B16-4BFA26B0ADAA}"/>
              </a:ext>
            </a:extLst>
          </p:cNvPr>
          <p:cNvSpPr txBox="1"/>
          <p:nvPr/>
        </p:nvSpPr>
        <p:spPr>
          <a:xfrm>
            <a:off x="8815756" y="6488669"/>
            <a:ext cx="31636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lumMod val="60000"/>
                    <a:lumOff val="40000"/>
                  </a:schemeClr>
                </a:solidFill>
                <a:effectLst/>
                <a:uFillTx/>
                <a:latin typeface="Comfortaa" pitchFamily="2" charset="0"/>
                <a:sym typeface="Calibri"/>
              </a:rPr>
              <a:t>Photo credit: </a:t>
            </a:r>
            <a:r>
              <a:rPr kumimoji="0" lang="en-US" sz="1800" b="0" i="0" u="none" strike="noStrike" cap="none" spc="0" normalizeH="0" baseline="0" dirty="0" err="1">
                <a:ln>
                  <a:noFill/>
                </a:ln>
                <a:solidFill>
                  <a:schemeClr val="bg1">
                    <a:lumMod val="60000"/>
                    <a:lumOff val="40000"/>
                  </a:schemeClr>
                </a:solidFill>
                <a:effectLst/>
                <a:uFillTx/>
                <a:latin typeface="Comfortaa" pitchFamily="2" charset="0"/>
                <a:sym typeface="Calibri"/>
              </a:rPr>
              <a:t>celestis.com</a:t>
            </a:r>
            <a:endParaRPr kumimoji="0" lang="en-US" sz="1800" b="0" i="0" u="none" strike="noStrike" cap="none" spc="0" normalizeH="0" baseline="0" dirty="0">
              <a:ln>
                <a:noFill/>
              </a:ln>
              <a:solidFill>
                <a:schemeClr val="bg1">
                  <a:lumMod val="60000"/>
                  <a:lumOff val="40000"/>
                </a:schemeClr>
              </a:solidFill>
              <a:effectLst/>
              <a:uFillTx/>
              <a:latin typeface="Comfortaa" pitchFamily="2" charset="0"/>
              <a:sym typeface="Calibri"/>
            </a:endParaRPr>
          </a:p>
        </p:txBody>
      </p:sp>
    </p:spTree>
    <p:extLst>
      <p:ext uri="{BB962C8B-B14F-4D97-AF65-F5344CB8AC3E}">
        <p14:creationId xmlns:p14="http://schemas.microsoft.com/office/powerpoint/2010/main" val="376170082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73157D1-7B35-5240-8C23-B737BC16F5F5}"/>
              </a:ext>
            </a:extLst>
          </p:cNvPr>
          <p:cNvCxnSpPr>
            <a:cxnSpLocks/>
          </p:cNvCxnSpPr>
          <p:nvPr/>
        </p:nvCxnSpPr>
        <p:spPr>
          <a:xfrm>
            <a:off x="492369" y="6307016"/>
            <a:ext cx="10879015" cy="0"/>
          </a:xfrm>
          <a:prstGeom prst="straightConnector1">
            <a:avLst/>
          </a:prstGeom>
          <a:noFill/>
          <a:ln w="63500" cap="flat">
            <a:solidFill>
              <a:schemeClr val="accent1"/>
            </a:solidFill>
            <a:prstDash val="solid"/>
            <a:miter lim="800000"/>
            <a:tailEnd type="stealth"/>
          </a:ln>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606F36BC-8C31-194C-8BDE-C8A3D29DCA7A}"/>
              </a:ext>
            </a:extLst>
          </p:cNvPr>
          <p:cNvCxnSpPr>
            <a:cxnSpLocks/>
          </p:cNvCxnSpPr>
          <p:nvPr/>
        </p:nvCxnSpPr>
        <p:spPr>
          <a:xfrm flipV="1">
            <a:off x="492369" y="562708"/>
            <a:ext cx="0" cy="5744308"/>
          </a:xfrm>
          <a:prstGeom prst="straightConnector1">
            <a:avLst/>
          </a:prstGeom>
          <a:noFill/>
          <a:ln w="63500" cap="flat">
            <a:solidFill>
              <a:schemeClr val="accent1"/>
            </a:solidFill>
            <a:prstDash val="solid"/>
            <a:miter lim="800000"/>
            <a:tailEnd type="stealth"/>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8903D37A-7995-EC49-B5A0-AF59590FCA3E}"/>
              </a:ext>
            </a:extLst>
          </p:cNvPr>
          <p:cNvSpPr txBox="1"/>
          <p:nvPr/>
        </p:nvSpPr>
        <p:spPr>
          <a:xfrm>
            <a:off x="6564621" y="5783798"/>
            <a:ext cx="480676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bg1">
                    <a:lumMod val="20000"/>
                    <a:lumOff val="80000"/>
                  </a:schemeClr>
                </a:solidFill>
                <a:effectLst/>
                <a:uFillTx/>
                <a:latin typeface="Comfortaa" pitchFamily="2" charset="0"/>
                <a:sym typeface="Calibri"/>
              </a:rPr>
              <a:t>Pedagogical approaches</a:t>
            </a:r>
          </a:p>
        </p:txBody>
      </p:sp>
      <p:sp>
        <p:nvSpPr>
          <p:cNvPr id="11" name="TextBox 10">
            <a:extLst>
              <a:ext uri="{FF2B5EF4-FFF2-40B4-BE49-F238E27FC236}">
                <a16:creationId xmlns:a16="http://schemas.microsoft.com/office/drawing/2014/main" id="{5317746A-FCFF-D64C-AD85-581DB366D7D5}"/>
              </a:ext>
            </a:extLst>
          </p:cNvPr>
          <p:cNvSpPr txBox="1"/>
          <p:nvPr/>
        </p:nvSpPr>
        <p:spPr>
          <a:xfrm>
            <a:off x="304498" y="51210"/>
            <a:ext cx="29408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800" dirty="0">
                <a:solidFill>
                  <a:schemeClr val="bg1">
                    <a:lumMod val="20000"/>
                    <a:lumOff val="80000"/>
                  </a:schemeClr>
                </a:solidFill>
                <a:latin typeface="Comfortaa" pitchFamily="2" charset="0"/>
              </a:rPr>
              <a:t>Quality/Benefit</a:t>
            </a:r>
            <a:endParaRPr kumimoji="0" lang="en-US" sz="2800" b="0" i="0" u="none" strike="noStrike" cap="none" spc="0" normalizeH="0" baseline="0" dirty="0">
              <a:ln>
                <a:noFill/>
              </a:ln>
              <a:solidFill>
                <a:schemeClr val="bg1">
                  <a:lumMod val="20000"/>
                  <a:lumOff val="80000"/>
                </a:schemeClr>
              </a:solidFill>
              <a:effectLst/>
              <a:uFillTx/>
              <a:latin typeface="Comfortaa" pitchFamily="2" charset="0"/>
              <a:sym typeface="Calibri"/>
            </a:endParaRPr>
          </a:p>
        </p:txBody>
      </p:sp>
      <p:sp>
        <p:nvSpPr>
          <p:cNvPr id="12" name="Oval 11">
            <a:extLst>
              <a:ext uri="{FF2B5EF4-FFF2-40B4-BE49-F238E27FC236}">
                <a16:creationId xmlns:a16="http://schemas.microsoft.com/office/drawing/2014/main" id="{FFEE16D3-8343-6741-90C3-4644939DA95E}"/>
              </a:ext>
            </a:extLst>
          </p:cNvPr>
          <p:cNvSpPr/>
          <p:nvPr/>
        </p:nvSpPr>
        <p:spPr>
          <a:xfrm>
            <a:off x="1634558" y="844061"/>
            <a:ext cx="4321068" cy="4310392"/>
          </a:xfrm>
          <a:prstGeom prst="ellipse">
            <a:avLst/>
          </a:prstGeom>
          <a:solidFill>
            <a:schemeClr val="accent4">
              <a:lumMod val="40000"/>
              <a:lumOff val="6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D5E18A46-083A-3A42-9B80-733BC3297B3B}"/>
              </a:ext>
            </a:extLst>
          </p:cNvPr>
          <p:cNvSpPr txBox="1"/>
          <p:nvPr/>
        </p:nvSpPr>
        <p:spPr>
          <a:xfrm>
            <a:off x="2866473" y="2471228"/>
            <a:ext cx="185723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Comfortaa" pitchFamily="2" charset="0"/>
                <a:sym typeface="Calibri"/>
              </a:rPr>
              <a:t>Human</a:t>
            </a:r>
          </a:p>
        </p:txBody>
      </p:sp>
      <p:grpSp>
        <p:nvGrpSpPr>
          <p:cNvPr id="16" name="Group 15">
            <a:extLst>
              <a:ext uri="{FF2B5EF4-FFF2-40B4-BE49-F238E27FC236}">
                <a16:creationId xmlns:a16="http://schemas.microsoft.com/office/drawing/2014/main" id="{26BC0A4C-852D-4747-81EE-1711C752CFCC}"/>
              </a:ext>
            </a:extLst>
          </p:cNvPr>
          <p:cNvGrpSpPr/>
          <p:nvPr/>
        </p:nvGrpSpPr>
        <p:grpSpPr>
          <a:xfrm>
            <a:off x="1610808" y="4151820"/>
            <a:ext cx="4321068" cy="4310392"/>
            <a:chOff x="1610808" y="4151820"/>
            <a:chExt cx="4321068" cy="4310392"/>
          </a:xfrm>
        </p:grpSpPr>
        <p:sp>
          <p:nvSpPr>
            <p:cNvPr id="13" name="Oval 12">
              <a:extLst>
                <a:ext uri="{FF2B5EF4-FFF2-40B4-BE49-F238E27FC236}">
                  <a16:creationId xmlns:a16="http://schemas.microsoft.com/office/drawing/2014/main" id="{A5EFC455-5EBD-164D-A3E4-0F14420A2A1A}"/>
                </a:ext>
              </a:extLst>
            </p:cNvPr>
            <p:cNvSpPr/>
            <p:nvPr/>
          </p:nvSpPr>
          <p:spPr>
            <a:xfrm>
              <a:off x="1610808" y="4151820"/>
              <a:ext cx="4321068" cy="4310392"/>
            </a:xfrm>
            <a:prstGeom prst="ellipse">
              <a:avLst/>
            </a:prstGeom>
            <a:solidFill>
              <a:srgbClr val="C00000">
                <a:alpha val="50196"/>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353C4DEE-83D2-C041-B65B-5BD3D71EEAD2}"/>
                </a:ext>
              </a:extLst>
            </p:cNvPr>
            <p:cNvSpPr txBox="1"/>
            <p:nvPr/>
          </p:nvSpPr>
          <p:spPr>
            <a:xfrm>
              <a:off x="2320946" y="5293568"/>
              <a:ext cx="290079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Comfortaa" pitchFamily="2" charset="0"/>
                  <a:sym typeface="Calibri"/>
                </a:rPr>
                <a:t>Technology</a:t>
              </a:r>
            </a:p>
          </p:txBody>
        </p:sp>
      </p:grpSp>
    </p:spTree>
    <p:extLst>
      <p:ext uri="{BB962C8B-B14F-4D97-AF65-F5344CB8AC3E}">
        <p14:creationId xmlns:p14="http://schemas.microsoft.com/office/powerpoint/2010/main" val="37075527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4.07407E-6 C 0.09883 -0.0625 0.19766 -0.125 0.24818 -0.20371 C 0.2987 -0.28218 0.30079 -0.37709 0.30313 -0.47176 " pathEditMode="relative" rAng="0" ptsTypes="AAA">
                                      <p:cBhvr>
                                        <p:cTn id="6" dur="2000" fill="hold"/>
                                        <p:tgtEl>
                                          <p:spTgt spid="16"/>
                                        </p:tgtEl>
                                        <p:attrNameLst>
                                          <p:attrName>ppt_x</p:attrName>
                                          <p:attrName>ppt_y</p:attrName>
                                        </p:attrNameLst>
                                      </p:cBhvr>
                                      <p:rCtr x="15156" y="-23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j-lt"/>
              </a:rPr>
              <a:t>Understanding student and staff practice</a:t>
            </a:r>
          </a:p>
        </p:txBody>
      </p:sp>
      <p:sp>
        <p:nvSpPr>
          <p:cNvPr id="3" name="Content Placeholder 2"/>
          <p:cNvSpPr>
            <a:spLocks noGrp="1"/>
          </p:cNvSpPr>
          <p:nvPr>
            <p:ph idx="1"/>
          </p:nvPr>
        </p:nvSpPr>
        <p:spPr>
          <a:xfrm>
            <a:off x="838200" y="1828535"/>
            <a:ext cx="10515600" cy="4941926"/>
          </a:xfrm>
        </p:spPr>
        <p:txBody>
          <a:bodyPr>
            <a:normAutofit/>
          </a:bodyPr>
          <a:lstStyle/>
          <a:p>
            <a:pPr>
              <a:spcAft>
                <a:spcPts val="800"/>
              </a:spcAft>
            </a:pPr>
            <a:r>
              <a:rPr lang="en-GB" dirty="0">
                <a:latin typeface="+mj-lt"/>
              </a:rPr>
              <a:t>Practice is widely cited as being integral to issues of knowing and learning at work, via the notion of ‘communities of practice’ (</a:t>
            </a:r>
            <a:r>
              <a:rPr lang="en-GB" dirty="0" err="1">
                <a:latin typeface="+mj-lt"/>
              </a:rPr>
              <a:t>CoP</a:t>
            </a:r>
            <a:r>
              <a:rPr lang="en-GB" dirty="0">
                <a:latin typeface="+mj-lt"/>
              </a:rPr>
              <a:t>) Lave &amp; Wenger (1991). </a:t>
            </a:r>
          </a:p>
          <a:p>
            <a:pPr>
              <a:spcAft>
                <a:spcPts val="800"/>
              </a:spcAft>
            </a:pPr>
            <a:r>
              <a:rPr lang="en-GB" b="1" dirty="0">
                <a:latin typeface="+mj-lt"/>
              </a:rPr>
              <a:t>Legitimate peripheral participation </a:t>
            </a:r>
            <a:r>
              <a:rPr lang="en-GB" dirty="0">
                <a:latin typeface="+mj-lt"/>
              </a:rPr>
              <a:t>–knowledge as socially constructed, where newcomers learn social and cultural practices through apprentice-style learning from older colleagues.</a:t>
            </a:r>
          </a:p>
          <a:p>
            <a:pPr>
              <a:spcAft>
                <a:spcPts val="800"/>
              </a:spcAft>
            </a:pPr>
            <a:r>
              <a:rPr lang="en-GB" dirty="0">
                <a:latin typeface="+mj-lt"/>
              </a:rPr>
              <a:t>What about newcomers working in industry or with a problem which is so new, there is no </a:t>
            </a:r>
            <a:r>
              <a:rPr lang="en-GB" dirty="0" err="1">
                <a:latin typeface="+mj-lt"/>
              </a:rPr>
              <a:t>CoP</a:t>
            </a:r>
            <a:r>
              <a:rPr lang="en-GB" dirty="0">
                <a:latin typeface="+mj-lt"/>
              </a:rPr>
              <a:t>? How can engineers learn from others if the practices and knowledge are yet to be developed, or are changing so rapidly they fail to stabilise? </a:t>
            </a:r>
          </a:p>
          <a:p>
            <a:pPr marL="0" indent="0">
              <a:buNone/>
            </a:pPr>
            <a:endParaRPr lang="en-GB" dirty="0">
              <a:latin typeface="+mj-lt"/>
            </a:endParaRPr>
          </a:p>
        </p:txBody>
      </p:sp>
    </p:spTree>
    <p:extLst>
      <p:ext uri="{BB962C8B-B14F-4D97-AF65-F5344CB8AC3E}">
        <p14:creationId xmlns:p14="http://schemas.microsoft.com/office/powerpoint/2010/main" val="26492634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j-lt"/>
              </a:rPr>
              <a:t>Should we be teaching ‘best’ practice?</a:t>
            </a:r>
          </a:p>
        </p:txBody>
      </p:sp>
      <p:sp>
        <p:nvSpPr>
          <p:cNvPr id="3" name="Content Placeholder 2"/>
          <p:cNvSpPr>
            <a:spLocks noGrp="1"/>
          </p:cNvSpPr>
          <p:nvPr>
            <p:ph idx="1"/>
          </p:nvPr>
        </p:nvSpPr>
        <p:spPr>
          <a:xfrm>
            <a:off x="838200" y="1690688"/>
            <a:ext cx="10515600" cy="4890485"/>
          </a:xfrm>
        </p:spPr>
        <p:txBody>
          <a:bodyPr>
            <a:normAutofit fontScale="92500" lnSpcReduction="10000"/>
          </a:bodyPr>
          <a:lstStyle/>
          <a:p>
            <a:pPr>
              <a:spcAft>
                <a:spcPts val="800"/>
              </a:spcAft>
            </a:pPr>
            <a:r>
              <a:rPr lang="en-GB" dirty="0">
                <a:latin typeface="+mj-lt"/>
              </a:rPr>
              <a:t>Sociotech environments can be difficult to predict - challenges the idea that ‘best practice’ is a ‘thing’ that should be solidified, static, or final. </a:t>
            </a:r>
          </a:p>
          <a:p>
            <a:pPr>
              <a:spcAft>
                <a:spcPts val="800"/>
              </a:spcAft>
            </a:pPr>
            <a:r>
              <a:rPr lang="en-GB" dirty="0">
                <a:latin typeface="+mj-lt"/>
              </a:rPr>
              <a:t>Term ‘community of practice’ transposed as ‘practices of community’ (</a:t>
            </a:r>
            <a:r>
              <a:rPr lang="en-GB" dirty="0" err="1">
                <a:latin typeface="+mj-lt"/>
              </a:rPr>
              <a:t>Gherardi</a:t>
            </a:r>
            <a:r>
              <a:rPr lang="en-GB" dirty="0">
                <a:latin typeface="+mj-lt"/>
              </a:rPr>
              <a:t>, 2009)</a:t>
            </a:r>
          </a:p>
          <a:p>
            <a:pPr>
              <a:spcAft>
                <a:spcPts val="800"/>
              </a:spcAft>
            </a:pPr>
            <a:r>
              <a:rPr lang="en-GB" dirty="0">
                <a:latin typeface="+mj-lt"/>
              </a:rPr>
              <a:t>Emphasise</a:t>
            </a:r>
            <a:r>
              <a:rPr lang="en-GB" b="1" i="1" dirty="0">
                <a:latin typeface="+mj-lt"/>
              </a:rPr>
              <a:t> practices </a:t>
            </a:r>
            <a:r>
              <a:rPr lang="en-GB" dirty="0">
                <a:latin typeface="+mj-lt"/>
              </a:rPr>
              <a:t>(plural) are multiple, non-finalised performances that evolve over time.  </a:t>
            </a:r>
          </a:p>
          <a:p>
            <a:pPr>
              <a:spcAft>
                <a:spcPts val="800"/>
              </a:spcAft>
            </a:pPr>
            <a:r>
              <a:rPr lang="en-GB" dirty="0">
                <a:latin typeface="+mj-lt"/>
              </a:rPr>
              <a:t>Immediately questions notion of a having a fixed behaviour that we are trying to teach a student within a given activity.</a:t>
            </a:r>
          </a:p>
          <a:p>
            <a:pPr>
              <a:spcAft>
                <a:spcPts val="800"/>
              </a:spcAft>
            </a:pPr>
            <a:r>
              <a:rPr lang="en-GB" dirty="0">
                <a:latin typeface="+mj-lt"/>
              </a:rPr>
              <a:t>Multiple ways of practicing must be reflected in the implementation, evaluation and support given to both staff and students.</a:t>
            </a:r>
          </a:p>
        </p:txBody>
      </p:sp>
    </p:spTree>
    <p:extLst>
      <p:ext uri="{BB962C8B-B14F-4D97-AF65-F5344CB8AC3E}">
        <p14:creationId xmlns:p14="http://schemas.microsoft.com/office/powerpoint/2010/main" val="29452904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latin typeface="+mj-ea"/>
                <a:ea typeface="+mj-ea"/>
              </a:rPr>
              <a:t>What does this learning look like in NTPW?</a:t>
            </a:r>
            <a:br>
              <a:rPr lang="en-GB" dirty="0">
                <a:latin typeface="+mj-ea"/>
                <a:ea typeface="+mj-ea"/>
              </a:rPr>
            </a:br>
            <a:endParaRPr lang="en-GB" dirty="0">
              <a:latin typeface="+mj-ea"/>
              <a:ea typeface="+mj-ea"/>
            </a:endParaRPr>
          </a:p>
        </p:txBody>
      </p:sp>
      <p:sp>
        <p:nvSpPr>
          <p:cNvPr id="3" name="Content Placeholder 2"/>
          <p:cNvSpPr>
            <a:spLocks noGrp="1"/>
          </p:cNvSpPr>
          <p:nvPr>
            <p:ph idx="1"/>
          </p:nvPr>
        </p:nvSpPr>
        <p:spPr>
          <a:xfrm>
            <a:off x="838200" y="1143000"/>
            <a:ext cx="10515600" cy="4805363"/>
          </a:xfrm>
        </p:spPr>
        <p:txBody>
          <a:bodyPr>
            <a:noAutofit/>
          </a:bodyPr>
          <a:lstStyle/>
          <a:p>
            <a:pPr>
              <a:spcAft>
                <a:spcPts val="800"/>
              </a:spcAft>
            </a:pPr>
            <a:r>
              <a:rPr lang="en-GB" dirty="0">
                <a:latin typeface="+mj-lt"/>
              </a:rPr>
              <a:t>Hardware and software designs naturally set a scope for the exploration that students can undertake.</a:t>
            </a:r>
          </a:p>
          <a:p>
            <a:pPr>
              <a:spcAft>
                <a:spcPts val="800"/>
              </a:spcAft>
            </a:pPr>
            <a:r>
              <a:rPr lang="en-GB" dirty="0">
                <a:latin typeface="+mj-lt"/>
              </a:rPr>
              <a:t>However, students to need to think about </a:t>
            </a:r>
            <a:r>
              <a:rPr lang="en-GB" b="1" dirty="0">
                <a:latin typeface="+mj-lt"/>
              </a:rPr>
              <a:t>surprising</a:t>
            </a:r>
            <a:r>
              <a:rPr lang="en-GB" dirty="0">
                <a:latin typeface="+mj-lt"/>
              </a:rPr>
              <a:t> and </a:t>
            </a:r>
            <a:r>
              <a:rPr lang="en-GB" b="1" dirty="0">
                <a:latin typeface="+mj-lt"/>
              </a:rPr>
              <a:t>unexpected results</a:t>
            </a:r>
            <a:r>
              <a:rPr lang="en-GB" dirty="0">
                <a:latin typeface="+mj-lt"/>
              </a:rPr>
              <a:t>, and explore different sets or variations of parameters without rushed to complete or having to worry about being negatively judged.</a:t>
            </a:r>
          </a:p>
          <a:p>
            <a:pPr>
              <a:spcAft>
                <a:spcPts val="800"/>
              </a:spcAft>
            </a:pPr>
            <a:r>
              <a:rPr lang="en-GB" dirty="0">
                <a:latin typeface="+mj-lt"/>
              </a:rPr>
              <a:t> This promotes learning values associated with malleable intelligence: exploring and practicing.</a:t>
            </a:r>
          </a:p>
          <a:p>
            <a:pPr>
              <a:spcAft>
                <a:spcPts val="800"/>
              </a:spcAft>
            </a:pPr>
            <a:r>
              <a:rPr lang="en-GB" dirty="0">
                <a:latin typeface="+mj-lt"/>
              </a:rPr>
              <a:t>Not by a step-by-step procedural lab sheet, but prompted by the actions of the teacher-like functions. </a:t>
            </a:r>
          </a:p>
          <a:p>
            <a:pPr>
              <a:spcAft>
                <a:spcPts val="800"/>
              </a:spcAft>
            </a:pPr>
            <a:r>
              <a:rPr lang="en-GB" dirty="0">
                <a:latin typeface="+mj-lt"/>
              </a:rPr>
              <a:t>Students receive both intended and unintended messages in traditional work, and the same holds true for NTPW.</a:t>
            </a:r>
          </a:p>
        </p:txBody>
      </p:sp>
    </p:spTree>
    <p:extLst>
      <p:ext uri="{BB962C8B-B14F-4D97-AF65-F5344CB8AC3E}">
        <p14:creationId xmlns:p14="http://schemas.microsoft.com/office/powerpoint/2010/main" val="3241197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j-ea"/>
                <a:ea typeface="+mj-ea"/>
              </a:rPr>
              <a:t>Humans and technology working together</a:t>
            </a:r>
          </a:p>
        </p:txBody>
      </p:sp>
      <p:sp>
        <p:nvSpPr>
          <p:cNvPr id="3" name="Content Placeholder 2"/>
          <p:cNvSpPr>
            <a:spLocks noGrp="1"/>
          </p:cNvSpPr>
          <p:nvPr>
            <p:ph idx="1"/>
          </p:nvPr>
        </p:nvSpPr>
        <p:spPr/>
        <p:txBody>
          <a:bodyPr>
            <a:normAutofit/>
          </a:bodyPr>
          <a:lstStyle/>
          <a:p>
            <a:pPr>
              <a:spcAft>
                <a:spcPts val="800"/>
              </a:spcAft>
            </a:pPr>
            <a:r>
              <a:rPr lang="en-GB" dirty="0">
                <a:latin typeface="+mj-ea"/>
                <a:ea typeface="+mj-ea"/>
              </a:rPr>
              <a:t>There is already the potential for a significant amount of hinting and guidance that can be embedded in the user interface. </a:t>
            </a:r>
          </a:p>
          <a:p>
            <a:pPr>
              <a:spcAft>
                <a:spcPts val="800"/>
              </a:spcAft>
            </a:pPr>
            <a:r>
              <a:rPr lang="en-GB" dirty="0">
                <a:latin typeface="+mj-ea"/>
                <a:ea typeface="+mj-ea"/>
              </a:rPr>
              <a:t>Bayne’s </a:t>
            </a:r>
            <a:r>
              <a:rPr lang="en-GB" dirty="0" err="1">
                <a:latin typeface="+mj-ea"/>
                <a:ea typeface="+mj-ea"/>
              </a:rPr>
              <a:t>chatbot</a:t>
            </a:r>
            <a:r>
              <a:rPr lang="en-GB" dirty="0">
                <a:latin typeface="+mj-ea"/>
                <a:ea typeface="+mj-ea"/>
              </a:rPr>
              <a:t> used to interact with students on a digital humanities course.</a:t>
            </a:r>
          </a:p>
          <a:p>
            <a:pPr>
              <a:spcAft>
                <a:spcPts val="800"/>
              </a:spcAft>
            </a:pPr>
            <a:r>
              <a:rPr lang="en-GB" dirty="0">
                <a:latin typeface="+mj-ea"/>
                <a:ea typeface="+mj-ea"/>
              </a:rPr>
              <a:t>NTPW activities are potential collaborative partners that could bring their own agency to bear in assisting student learning by fulfilling some teacher-like functions, such as</a:t>
            </a:r>
            <a:r>
              <a:rPr lang="en-GB" b="1" dirty="0">
                <a:latin typeface="+mj-ea"/>
                <a:ea typeface="+mj-ea"/>
              </a:rPr>
              <a:t> hinting, guiding or even challenging students. </a:t>
            </a:r>
          </a:p>
        </p:txBody>
      </p:sp>
    </p:spTree>
    <p:extLst>
      <p:ext uri="{BB962C8B-B14F-4D97-AF65-F5344CB8AC3E}">
        <p14:creationId xmlns:p14="http://schemas.microsoft.com/office/powerpoint/2010/main" val="8604456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683" y="101531"/>
            <a:ext cx="10515600" cy="1325563"/>
          </a:xfrm>
        </p:spPr>
        <p:txBody>
          <a:bodyPr/>
          <a:lstStyle/>
          <a:p>
            <a:r>
              <a:rPr lang="en-GB" dirty="0">
                <a:latin typeface="+mj-lt"/>
              </a:rPr>
              <a:t>Open-ended practice</a:t>
            </a:r>
          </a:p>
        </p:txBody>
      </p:sp>
      <p:sp>
        <p:nvSpPr>
          <p:cNvPr id="3" name="Content Placeholder 2"/>
          <p:cNvSpPr>
            <a:spLocks noGrp="1"/>
          </p:cNvSpPr>
          <p:nvPr>
            <p:ph idx="1"/>
          </p:nvPr>
        </p:nvSpPr>
        <p:spPr>
          <a:xfrm>
            <a:off x="465082" y="1282208"/>
            <a:ext cx="11498317" cy="4351338"/>
          </a:xfrm>
        </p:spPr>
        <p:txBody>
          <a:bodyPr/>
          <a:lstStyle/>
          <a:p>
            <a:pPr marL="0" indent="0">
              <a:buNone/>
            </a:pPr>
            <a:r>
              <a:rPr lang="en-GB" dirty="0">
                <a:latin typeface="+mj-lt"/>
              </a:rPr>
              <a:t>As the students move to more senior years, user interfaces should become more open-ended. For project work, activities might be programmed directly by the student and/or the data analysed in </a:t>
            </a:r>
            <a:r>
              <a:rPr lang="en-GB" dirty="0" err="1">
                <a:latin typeface="+mj-lt"/>
              </a:rPr>
              <a:t>Jupyter</a:t>
            </a:r>
            <a:r>
              <a:rPr lang="en-GB" dirty="0">
                <a:latin typeface="+mj-lt"/>
              </a:rPr>
              <a:t> notebooks </a:t>
            </a:r>
          </a:p>
        </p:txBody>
      </p:sp>
      <p:graphicFrame>
        <p:nvGraphicFramePr>
          <p:cNvPr id="4" name="Diagram 3"/>
          <p:cNvGraphicFramePr/>
          <p:nvPr>
            <p:extLst>
              <p:ext uri="{D42A27DB-BD31-4B8C-83A1-F6EECF244321}">
                <p14:modId xmlns:p14="http://schemas.microsoft.com/office/powerpoint/2010/main" val="1156498257"/>
              </p:ext>
            </p:extLst>
          </p:nvPr>
        </p:nvGraphicFramePr>
        <p:xfrm>
          <a:off x="2251653" y="2941214"/>
          <a:ext cx="5383048" cy="3815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6986939" y="4371787"/>
            <a:ext cx="6321973" cy="954107"/>
          </a:xfrm>
          <a:prstGeom prst="rect">
            <a:avLst/>
          </a:prstGeom>
          <a:noFill/>
        </p:spPr>
        <p:txBody>
          <a:bodyPr wrap="square" rtlCol="0">
            <a:spAutoFit/>
          </a:bodyPr>
          <a:lstStyle/>
          <a:p>
            <a:r>
              <a:rPr lang="en-GB" sz="2800" dirty="0">
                <a:solidFill>
                  <a:srgbClr val="FEFDFF"/>
                </a:solidFill>
              </a:rPr>
              <a:t>Educational Collaboration</a:t>
            </a:r>
          </a:p>
          <a:p>
            <a:r>
              <a:rPr lang="en-GB" sz="2800" dirty="0">
                <a:solidFill>
                  <a:srgbClr val="FEFDFF"/>
                </a:solidFill>
              </a:rPr>
              <a:t> in practices of community</a:t>
            </a:r>
          </a:p>
        </p:txBody>
      </p:sp>
    </p:spTree>
    <p:extLst>
      <p:ext uri="{BB962C8B-B14F-4D97-AF65-F5344CB8AC3E}">
        <p14:creationId xmlns:p14="http://schemas.microsoft.com/office/powerpoint/2010/main" val="9034649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A3838"/>
        </a:solidFill>
        <a:effectLst/>
      </p:bgPr>
    </p:bg>
    <p:spTree>
      <p:nvGrpSpPr>
        <p:cNvPr id="1" name=""/>
        <p:cNvGrpSpPr/>
        <p:nvPr/>
      </p:nvGrpSpPr>
      <p:grpSpPr>
        <a:xfrm>
          <a:off x="0" y="0"/>
          <a:ext cx="0" cy="0"/>
          <a:chOff x="0" y="0"/>
          <a:chExt cx="0" cy="0"/>
        </a:xfrm>
      </p:grpSpPr>
      <p:pic>
        <p:nvPicPr>
          <p:cNvPr id="7172" name="Picture 5" descr="A vintage photo of a group of people in a room&#10;&#10;Description automatically generated">
            <a:extLst>
              <a:ext uri="{FF2B5EF4-FFF2-40B4-BE49-F238E27FC236}">
                <a16:creationId xmlns:a16="http://schemas.microsoft.com/office/drawing/2014/main" id="{7985D0DC-FFAB-5148-92CD-5BBBF85E2112}"/>
              </a:ext>
            </a:extLst>
          </p:cNvPr>
          <p:cNvPicPr>
            <a:picLocks noChangeAspect="1"/>
          </p:cNvPicPr>
          <p:nvPr/>
        </p:nvPicPr>
        <p:blipFill rotWithShape="1">
          <a:blip r:embed="rId2">
            <a:extLst>
              <a:ext uri="{28A0092B-C50C-407E-A947-70E740481C1C}">
                <a14:useLocalDpi xmlns:a14="http://schemas.microsoft.com/office/drawing/2010/main" val="0"/>
              </a:ext>
            </a:extLst>
          </a:blip>
          <a:srcRect t="23295"/>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a:extLst>
              <a:ext uri="{FF2B5EF4-FFF2-40B4-BE49-F238E27FC236}">
                <a16:creationId xmlns:a16="http://schemas.microsoft.com/office/drawing/2014/main" id="{9CA9F20F-E1C1-7249-AA36-0318889836B3}"/>
              </a:ext>
            </a:extLst>
          </p:cNvPr>
          <p:cNvSpPr>
            <a:spLocks noChangeArrowheads="1"/>
          </p:cNvSpPr>
          <p:nvPr/>
        </p:nvSpPr>
        <p:spPr bwMode="auto">
          <a:xfrm>
            <a:off x="0" y="6488668"/>
            <a:ext cx="9716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i="1" dirty="0">
                <a:solidFill>
                  <a:schemeClr val="bg1">
                    <a:lumMod val="20000"/>
                    <a:lumOff val="80000"/>
                  </a:schemeClr>
                </a:solidFill>
              </a:rPr>
              <a:t>Electricity Demonstration, 18th Century</a:t>
            </a:r>
            <a:r>
              <a:rPr lang="en-US" altLang="en-US" dirty="0">
                <a:solidFill>
                  <a:schemeClr val="bg1">
                    <a:lumMod val="20000"/>
                    <a:lumOff val="80000"/>
                  </a:schemeClr>
                </a:solidFill>
              </a:rPr>
              <a:t> is a photograph by Science Photo Library</a:t>
            </a:r>
            <a:endParaRPr lang="en-GB" altLang="en-US" dirty="0">
              <a:solidFill>
                <a:schemeClr val="bg1">
                  <a:lumMod val="20000"/>
                  <a:lumOff val="80000"/>
                </a:schemeClr>
              </a:solidFill>
            </a:endParaRPr>
          </a:p>
        </p:txBody>
      </p:sp>
    </p:spTree>
    <p:extLst>
      <p:ext uri="{BB962C8B-B14F-4D97-AF65-F5344CB8AC3E}">
        <p14:creationId xmlns:p14="http://schemas.microsoft.com/office/powerpoint/2010/main" val="60815258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j-lt"/>
              </a:rPr>
              <a:t>A new way of thinking: Post humanism</a:t>
            </a:r>
          </a:p>
        </p:txBody>
      </p:sp>
      <p:sp>
        <p:nvSpPr>
          <p:cNvPr id="3" name="Content Placeholder 2"/>
          <p:cNvSpPr>
            <a:spLocks noGrp="1"/>
          </p:cNvSpPr>
          <p:nvPr>
            <p:ph idx="1"/>
          </p:nvPr>
        </p:nvSpPr>
        <p:spPr/>
        <p:txBody>
          <a:bodyPr>
            <a:normAutofit/>
          </a:bodyPr>
          <a:lstStyle/>
          <a:p>
            <a:pPr>
              <a:spcAft>
                <a:spcPts val="800"/>
              </a:spcAft>
            </a:pPr>
            <a:r>
              <a:rPr lang="en-GB" dirty="0">
                <a:latin typeface="+mj-lt"/>
              </a:rPr>
              <a:t>Non-human agents, such as technological artefacts, are of equal status to human participants</a:t>
            </a:r>
          </a:p>
          <a:p>
            <a:pPr>
              <a:spcAft>
                <a:spcPts val="800"/>
              </a:spcAft>
            </a:pPr>
            <a:r>
              <a:rPr lang="en-GB" dirty="0">
                <a:latin typeface="+mj-lt"/>
              </a:rPr>
              <a:t>Emphasise that technology should be valued on its own terms, rather than on how well it can replace humans: </a:t>
            </a:r>
            <a:r>
              <a:rPr lang="en-GB" b="1" dirty="0">
                <a:latin typeface="+mj-lt"/>
              </a:rPr>
              <a:t>complement; not compete. </a:t>
            </a:r>
          </a:p>
          <a:p>
            <a:pPr>
              <a:spcAft>
                <a:spcPts val="800"/>
              </a:spcAft>
            </a:pPr>
            <a:r>
              <a:rPr lang="en-GB" dirty="0">
                <a:latin typeface="+mj-lt"/>
              </a:rPr>
              <a:t> As Edwards points out, the ‘post’ in post-human is not anti-humanistic: </a:t>
            </a:r>
            <a:r>
              <a:rPr lang="en-GB" i="1" dirty="0">
                <a:latin typeface="+mj-lt"/>
              </a:rPr>
              <a:t>“it is not ‘after’ in terms of going beyond, but in terms of offering a constant experimentation with or questioning of the human”. </a:t>
            </a:r>
          </a:p>
        </p:txBody>
      </p:sp>
    </p:spTree>
    <p:extLst>
      <p:ext uri="{BB962C8B-B14F-4D97-AF65-F5344CB8AC3E}">
        <p14:creationId xmlns:p14="http://schemas.microsoft.com/office/powerpoint/2010/main" val="8397387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j-lt"/>
              </a:rPr>
              <a:t>NTPW supporting practices of community</a:t>
            </a:r>
          </a:p>
        </p:txBody>
      </p:sp>
      <p:sp>
        <p:nvSpPr>
          <p:cNvPr id="3" name="Content Placeholder 2"/>
          <p:cNvSpPr>
            <a:spLocks noGrp="1"/>
          </p:cNvSpPr>
          <p:nvPr>
            <p:ph idx="1"/>
          </p:nvPr>
        </p:nvSpPr>
        <p:spPr>
          <a:xfrm>
            <a:off x="838200" y="1481958"/>
            <a:ext cx="10515600" cy="5171089"/>
          </a:xfrm>
        </p:spPr>
        <p:txBody>
          <a:bodyPr>
            <a:normAutofit lnSpcReduction="10000"/>
          </a:bodyPr>
          <a:lstStyle/>
          <a:p>
            <a:pPr>
              <a:spcAft>
                <a:spcPts val="800"/>
              </a:spcAft>
            </a:pPr>
            <a:r>
              <a:rPr lang="en-GB" dirty="0">
                <a:latin typeface="+mj-lt"/>
              </a:rPr>
              <a:t>What then can be done in higher education to provide experience of this? </a:t>
            </a:r>
          </a:p>
          <a:p>
            <a:pPr>
              <a:spcAft>
                <a:spcPts val="800"/>
              </a:spcAft>
            </a:pPr>
            <a:r>
              <a:rPr lang="en-GB" dirty="0">
                <a:latin typeface="+mj-lt"/>
              </a:rPr>
              <a:t>Subject knowledge has long-term relevance, and staff are authorities, so it cannot be done in the existing curriculum. </a:t>
            </a:r>
          </a:p>
          <a:p>
            <a:pPr>
              <a:spcAft>
                <a:spcPts val="800"/>
              </a:spcAft>
            </a:pPr>
            <a:r>
              <a:rPr lang="en-GB" dirty="0">
                <a:latin typeface="+mj-lt"/>
              </a:rPr>
              <a:t>NTPW activities offer a rapid refresh and update cycle (unlike conventional laboratories), where students engage with leading edge technological concepts.</a:t>
            </a:r>
          </a:p>
          <a:p>
            <a:pPr>
              <a:spcAft>
                <a:spcPts val="800"/>
              </a:spcAft>
            </a:pPr>
            <a:r>
              <a:rPr lang="en-GB" dirty="0" err="1">
                <a:latin typeface="+mj-lt"/>
              </a:rPr>
              <a:t>Posthuman</a:t>
            </a:r>
            <a:r>
              <a:rPr lang="en-GB" dirty="0">
                <a:latin typeface="+mj-lt"/>
              </a:rPr>
              <a:t> gaze: Observe and support the behaviour of relations between the technologies, senior students, tutors, and staff when handling newer technologies/concepts </a:t>
            </a:r>
            <a:r>
              <a:rPr lang="en-GB" b="1" dirty="0">
                <a:latin typeface="+mj-lt"/>
              </a:rPr>
              <a:t>before</a:t>
            </a:r>
            <a:r>
              <a:rPr lang="en-GB" dirty="0">
                <a:latin typeface="+mj-lt"/>
              </a:rPr>
              <a:t> the concepts and practices around those technologies have stabilised. </a:t>
            </a:r>
          </a:p>
        </p:txBody>
      </p:sp>
    </p:spTree>
    <p:extLst>
      <p:ext uri="{BB962C8B-B14F-4D97-AF65-F5344CB8AC3E}">
        <p14:creationId xmlns:p14="http://schemas.microsoft.com/office/powerpoint/2010/main" val="42639784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7B1A0C-E95D-374D-A0C4-A4B13ED3E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5" y="0"/>
            <a:ext cx="12161970" cy="6858000"/>
          </a:xfrm>
          <a:prstGeom prst="rect">
            <a:avLst/>
          </a:prstGeom>
        </p:spPr>
      </p:pic>
    </p:spTree>
    <p:extLst>
      <p:ext uri="{BB962C8B-B14F-4D97-AF65-F5344CB8AC3E}">
        <p14:creationId xmlns:p14="http://schemas.microsoft.com/office/powerpoint/2010/main" val="2543654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B337D6-6491-8944-A0CD-58B93161A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 y="0"/>
            <a:ext cx="12176967" cy="6858000"/>
          </a:xfrm>
          <a:prstGeom prst="rect">
            <a:avLst/>
          </a:prstGeom>
        </p:spPr>
      </p:pic>
    </p:spTree>
    <p:extLst>
      <p:ext uri="{BB962C8B-B14F-4D97-AF65-F5344CB8AC3E}">
        <p14:creationId xmlns:p14="http://schemas.microsoft.com/office/powerpoint/2010/main" val="4211229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2322E-4091-2340-8F47-53EE994BA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 y="0"/>
            <a:ext cx="12176967" cy="6858000"/>
          </a:xfrm>
          <a:prstGeom prst="rect">
            <a:avLst/>
          </a:prstGeom>
        </p:spPr>
      </p:pic>
    </p:spTree>
    <p:extLst>
      <p:ext uri="{BB962C8B-B14F-4D97-AF65-F5344CB8AC3E}">
        <p14:creationId xmlns:p14="http://schemas.microsoft.com/office/powerpoint/2010/main" val="1368836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9224" name="Picture 8" descr="https://www.manchester.ac.uk/Support-Manchester.jpg">
            <a:extLst>
              <a:ext uri="{FF2B5EF4-FFF2-40B4-BE49-F238E27FC236}">
                <a16:creationId xmlns:a16="http://schemas.microsoft.com/office/drawing/2014/main" id="{FFF0920B-0EE6-42B5-94D8-78447E1ECC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84" r="4135"/>
          <a:stretch/>
        </p:blipFill>
        <p:spPr bwMode="auto">
          <a:xfrm>
            <a:off x="7315449" y="3390511"/>
            <a:ext cx="2255662" cy="169782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of King's Buildings entrance">
            <a:extLst>
              <a:ext uri="{FF2B5EF4-FFF2-40B4-BE49-F238E27FC236}">
                <a16:creationId xmlns:a16="http://schemas.microsoft.com/office/drawing/2014/main" id="{4E0D5B7F-0063-4DAA-8F21-9C35EA20B5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473" r="21311"/>
          <a:stretch/>
        </p:blipFill>
        <p:spPr bwMode="auto">
          <a:xfrm>
            <a:off x="328274" y="210914"/>
            <a:ext cx="2461020" cy="25309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lated image">
            <a:extLst>
              <a:ext uri="{FF2B5EF4-FFF2-40B4-BE49-F238E27FC236}">
                <a16:creationId xmlns:a16="http://schemas.microsoft.com/office/drawing/2014/main" id="{B1F86FD9-8C40-4290-95C4-80A3DF289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48" y="3828007"/>
            <a:ext cx="3654872" cy="2447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ine.ni.com/cms/images/casestudies/Figure_2_20180814083720.png">
            <a:extLst>
              <a:ext uri="{FF2B5EF4-FFF2-40B4-BE49-F238E27FC236}">
                <a16:creationId xmlns:a16="http://schemas.microsoft.com/office/drawing/2014/main" id="{4B60C8DF-C2A1-4069-8625-0F6EBED571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46" r="46570"/>
          <a:stretch/>
        </p:blipFill>
        <p:spPr bwMode="auto">
          <a:xfrm>
            <a:off x="11094588" y="3562243"/>
            <a:ext cx="773094" cy="15799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ine.ni.com/cms/images/casestudies/Figure_2_20180814083720.png">
            <a:extLst>
              <a:ext uri="{FF2B5EF4-FFF2-40B4-BE49-F238E27FC236}">
                <a16:creationId xmlns:a16="http://schemas.microsoft.com/office/drawing/2014/main" id="{6F323684-499D-4FE1-B71B-0E496AC9FD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46" r="46570"/>
          <a:stretch/>
        </p:blipFill>
        <p:spPr bwMode="auto">
          <a:xfrm>
            <a:off x="11019107" y="1209900"/>
            <a:ext cx="844619" cy="172616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FFA1F6F-0583-4E28-AB75-5DE9161E01D5}"/>
              </a:ext>
            </a:extLst>
          </p:cNvPr>
          <p:cNvCxnSpPr>
            <a:cxnSpLocks/>
            <a:endCxn id="9224" idx="3"/>
          </p:cNvCxnSpPr>
          <p:nvPr/>
        </p:nvCxnSpPr>
        <p:spPr>
          <a:xfrm flipH="1">
            <a:off x="9571111" y="4230778"/>
            <a:ext cx="418308" cy="86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891048-59E0-43A3-A495-95CD8EA78DD2}"/>
              </a:ext>
            </a:extLst>
          </p:cNvPr>
          <p:cNvCxnSpPr>
            <a:cxnSpLocks/>
          </p:cNvCxnSpPr>
          <p:nvPr/>
        </p:nvCxnSpPr>
        <p:spPr>
          <a:xfrm flipH="1" flipV="1">
            <a:off x="9571111" y="4553085"/>
            <a:ext cx="152347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82C1BE0-8B60-4DC1-A984-DDBFCD749959}"/>
              </a:ext>
            </a:extLst>
          </p:cNvPr>
          <p:cNvCxnSpPr>
            <a:cxnSpLocks/>
          </p:cNvCxnSpPr>
          <p:nvPr/>
        </p:nvCxnSpPr>
        <p:spPr>
          <a:xfrm flipH="1">
            <a:off x="2789294" y="1686559"/>
            <a:ext cx="30505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E596B33-A204-442A-ACB2-C05165B1B700}"/>
              </a:ext>
            </a:extLst>
          </p:cNvPr>
          <p:cNvCxnSpPr>
            <a:cxnSpLocks/>
          </p:cNvCxnSpPr>
          <p:nvPr/>
        </p:nvCxnSpPr>
        <p:spPr>
          <a:xfrm flipH="1">
            <a:off x="3958455" y="4168619"/>
            <a:ext cx="1908162" cy="3844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1D1CC009-32E4-4626-9122-6EFFB9A45633}"/>
              </a:ext>
            </a:extLst>
          </p:cNvPr>
          <p:cNvSpPr/>
          <p:nvPr/>
        </p:nvSpPr>
        <p:spPr>
          <a:xfrm>
            <a:off x="5857405" y="924560"/>
            <a:ext cx="773093" cy="41637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336A5CA9-2593-4AC4-A925-ABDA1194343A}"/>
              </a:ext>
            </a:extLst>
          </p:cNvPr>
          <p:cNvSpPr txBox="1"/>
          <p:nvPr/>
        </p:nvSpPr>
        <p:spPr>
          <a:xfrm rot="16200000">
            <a:off x="5254974" y="2418172"/>
            <a:ext cx="1869614" cy="646331"/>
          </a:xfrm>
          <a:prstGeom prst="rect">
            <a:avLst/>
          </a:prstGeom>
          <a:noFill/>
        </p:spPr>
        <p:txBody>
          <a:bodyPr wrap="none" rtlCol="0">
            <a:spAutoFit/>
          </a:bodyPr>
          <a:lstStyle/>
          <a:p>
            <a:r>
              <a:rPr lang="en-GB" sz="3600" dirty="0"/>
              <a:t>Allocator</a:t>
            </a:r>
          </a:p>
        </p:txBody>
      </p:sp>
      <p:cxnSp>
        <p:nvCxnSpPr>
          <p:cNvPr id="55" name="Straight Arrow Connector 54">
            <a:extLst>
              <a:ext uri="{FF2B5EF4-FFF2-40B4-BE49-F238E27FC236}">
                <a16:creationId xmlns:a16="http://schemas.microsoft.com/office/drawing/2014/main" id="{3AAFA8AC-151D-4E27-BE51-48E4CB91E220}"/>
              </a:ext>
            </a:extLst>
          </p:cNvPr>
          <p:cNvCxnSpPr>
            <a:cxnSpLocks/>
          </p:cNvCxnSpPr>
          <p:nvPr/>
        </p:nvCxnSpPr>
        <p:spPr>
          <a:xfrm flipH="1">
            <a:off x="6664233" y="1935538"/>
            <a:ext cx="8676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2" descr="http://sine.ni.com/cms/images/casestudies/Figure_2_20180814083720.png">
            <a:extLst>
              <a:ext uri="{FF2B5EF4-FFF2-40B4-BE49-F238E27FC236}">
                <a16:creationId xmlns:a16="http://schemas.microsoft.com/office/drawing/2014/main" id="{A320B9DC-1A68-4C49-B720-4606EB8C0A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46" r="46570"/>
          <a:stretch/>
        </p:blipFill>
        <p:spPr bwMode="auto">
          <a:xfrm>
            <a:off x="9989418" y="3544316"/>
            <a:ext cx="773093" cy="1579985"/>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Arrow Connector 62">
            <a:extLst>
              <a:ext uri="{FF2B5EF4-FFF2-40B4-BE49-F238E27FC236}">
                <a16:creationId xmlns:a16="http://schemas.microsoft.com/office/drawing/2014/main" id="{4AC57A0D-104F-431F-97C8-41D874B869DC}"/>
              </a:ext>
            </a:extLst>
          </p:cNvPr>
          <p:cNvCxnSpPr>
            <a:cxnSpLocks/>
          </p:cNvCxnSpPr>
          <p:nvPr/>
        </p:nvCxnSpPr>
        <p:spPr>
          <a:xfrm flipH="1">
            <a:off x="6664233" y="4089458"/>
            <a:ext cx="651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8C3C333-FEBB-42CF-BDE3-E8466D59834A}"/>
              </a:ext>
            </a:extLst>
          </p:cNvPr>
          <p:cNvCxnSpPr>
            <a:cxnSpLocks/>
          </p:cNvCxnSpPr>
          <p:nvPr/>
        </p:nvCxnSpPr>
        <p:spPr>
          <a:xfrm flipH="1">
            <a:off x="6664233" y="4264105"/>
            <a:ext cx="651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242" name="Picture 10" descr="Image result for heriot watt">
            <a:extLst>
              <a:ext uri="{FF2B5EF4-FFF2-40B4-BE49-F238E27FC236}">
                <a16:creationId xmlns:a16="http://schemas.microsoft.com/office/drawing/2014/main" id="{98D7ACA1-B4A1-40F6-A77B-1DA39EB5E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448" y="1428332"/>
            <a:ext cx="2412651" cy="150790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4ED61C58-6739-4417-972D-1277E7B18121}"/>
              </a:ext>
            </a:extLst>
          </p:cNvPr>
          <p:cNvCxnSpPr>
            <a:cxnSpLocks/>
          </p:cNvCxnSpPr>
          <p:nvPr/>
        </p:nvCxnSpPr>
        <p:spPr>
          <a:xfrm flipH="1">
            <a:off x="9728099" y="1806530"/>
            <a:ext cx="12910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6DFD24FD-38C4-4C5C-9374-6DBACFC2941F}"/>
              </a:ext>
            </a:extLst>
          </p:cNvPr>
          <p:cNvSpPr/>
          <p:nvPr/>
        </p:nvSpPr>
        <p:spPr>
          <a:xfrm>
            <a:off x="6992830" y="514350"/>
            <a:ext cx="5051533" cy="5133749"/>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F6B567F-E03F-4894-9B21-C18411AD6F48}"/>
              </a:ext>
            </a:extLst>
          </p:cNvPr>
          <p:cNvSpPr txBox="1"/>
          <p:nvPr/>
        </p:nvSpPr>
        <p:spPr>
          <a:xfrm>
            <a:off x="5989020" y="5764231"/>
            <a:ext cx="6166112" cy="1077218"/>
          </a:xfrm>
          <a:prstGeom prst="rect">
            <a:avLst/>
          </a:prstGeom>
          <a:noFill/>
        </p:spPr>
        <p:txBody>
          <a:bodyPr wrap="none" rtlCol="0">
            <a:spAutoFit/>
          </a:bodyPr>
          <a:lstStyle/>
          <a:p>
            <a:r>
              <a:rPr lang="en-GB" sz="3200" dirty="0">
                <a:solidFill>
                  <a:schemeClr val="accent1"/>
                </a:solidFill>
              </a:rPr>
              <a:t>Pooling between institutions for </a:t>
            </a:r>
          </a:p>
          <a:p>
            <a:r>
              <a:rPr lang="en-GB" sz="3200" dirty="0">
                <a:solidFill>
                  <a:schemeClr val="accent1"/>
                </a:solidFill>
              </a:rPr>
              <a:t>diversity, throughput, and resilience</a:t>
            </a:r>
          </a:p>
        </p:txBody>
      </p:sp>
      <p:sp>
        <p:nvSpPr>
          <p:cNvPr id="6" name="TextBox 5">
            <a:extLst>
              <a:ext uri="{FF2B5EF4-FFF2-40B4-BE49-F238E27FC236}">
                <a16:creationId xmlns:a16="http://schemas.microsoft.com/office/drawing/2014/main" id="{B0EE3A45-8B43-4EBA-A201-1035958A1B64}"/>
              </a:ext>
            </a:extLst>
          </p:cNvPr>
          <p:cNvSpPr txBox="1"/>
          <p:nvPr/>
        </p:nvSpPr>
        <p:spPr>
          <a:xfrm>
            <a:off x="2915586" y="87320"/>
            <a:ext cx="6966074" cy="830997"/>
          </a:xfrm>
          <a:prstGeom prst="rect">
            <a:avLst/>
          </a:prstGeom>
          <a:noFill/>
        </p:spPr>
        <p:txBody>
          <a:bodyPr wrap="none" rtlCol="0">
            <a:spAutoFit/>
          </a:bodyPr>
          <a:lstStyle/>
          <a:p>
            <a:r>
              <a:rPr lang="en-GB" sz="2400" i="1" dirty="0"/>
              <a:t>Share kit across locations to break down teaching silos</a:t>
            </a:r>
          </a:p>
          <a:p>
            <a:r>
              <a:rPr lang="en-GB" sz="2400" i="1" dirty="0"/>
              <a:t> e.g. art and engineering</a:t>
            </a:r>
          </a:p>
        </p:txBody>
      </p:sp>
    </p:spTree>
    <p:extLst>
      <p:ext uri="{BB962C8B-B14F-4D97-AF65-F5344CB8AC3E}">
        <p14:creationId xmlns:p14="http://schemas.microsoft.com/office/powerpoint/2010/main" val="397366000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4C887AE-630C-CE46-901F-D8A9CBC883A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79" t="6041" r="62397" b="58938"/>
          <a:stretch/>
        </p:blipFill>
        <p:spPr>
          <a:xfrm>
            <a:off x="2444662" y="276514"/>
            <a:ext cx="8099407" cy="6304972"/>
          </a:xfrm>
          <a:prstGeom prst="rect">
            <a:avLst/>
          </a:prstGeom>
        </p:spPr>
      </p:pic>
      <p:pic>
        <p:nvPicPr>
          <p:cNvPr id="5" name="Picture 2" descr="student using laptop">
            <a:extLst>
              <a:ext uri="{FF2B5EF4-FFF2-40B4-BE49-F238E27FC236}">
                <a16:creationId xmlns:a16="http://schemas.microsoft.com/office/drawing/2014/main" id="{05A76331-7385-F34E-B5E3-983E2E02D0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52"/>
          <a:stretch/>
        </p:blipFill>
        <p:spPr bwMode="auto">
          <a:xfrm>
            <a:off x="1305639" y="4013200"/>
            <a:ext cx="4045886" cy="223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98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825B20-0E00-0F41-94A4-A31AF8A6B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6" y="2139520"/>
            <a:ext cx="5111260" cy="3975424"/>
          </a:xfrm>
          <a:prstGeom prst="rect">
            <a:avLst/>
          </a:prstGeom>
        </p:spPr>
      </p:pic>
      <p:sp>
        <p:nvSpPr>
          <p:cNvPr id="6" name="Rectangle 5">
            <a:extLst>
              <a:ext uri="{FF2B5EF4-FFF2-40B4-BE49-F238E27FC236}">
                <a16:creationId xmlns:a16="http://schemas.microsoft.com/office/drawing/2014/main" id="{6E2B6482-C12D-5D4B-963D-9628F6E9D7FA}"/>
              </a:ext>
            </a:extLst>
          </p:cNvPr>
          <p:cNvSpPr/>
          <p:nvPr/>
        </p:nvSpPr>
        <p:spPr>
          <a:xfrm>
            <a:off x="398586" y="431501"/>
            <a:ext cx="11394827" cy="1323439"/>
          </a:xfrm>
          <a:prstGeom prst="rect">
            <a:avLst/>
          </a:prstGeom>
        </p:spPr>
        <p:txBody>
          <a:bodyPr wrap="square">
            <a:spAutoFit/>
          </a:bodyPr>
          <a:lstStyle/>
          <a:p>
            <a:r>
              <a:rPr lang="en-US" sz="4000" dirty="0">
                <a:solidFill>
                  <a:schemeClr val="bg1">
                    <a:lumMod val="20000"/>
                    <a:lumOff val="80000"/>
                  </a:schemeClr>
                </a:solidFill>
                <a:latin typeface="Comfortaa" pitchFamily="2" charset="0"/>
              </a:rPr>
              <a:t>Workshop technicians +</a:t>
            </a:r>
          </a:p>
          <a:p>
            <a:pPr algn="r"/>
            <a:r>
              <a:rPr lang="en-US" sz="4000" dirty="0">
                <a:solidFill>
                  <a:schemeClr val="bg1">
                    <a:lumMod val="20000"/>
                    <a:lumOff val="80000"/>
                  </a:schemeClr>
                </a:solidFill>
                <a:latin typeface="Comfortaa" pitchFamily="2" charset="0"/>
              </a:rPr>
              <a:t> Learning Technology Developers</a:t>
            </a:r>
          </a:p>
        </p:txBody>
      </p:sp>
      <p:pic>
        <p:nvPicPr>
          <p:cNvPr id="8" name="Picture 7">
            <a:extLst>
              <a:ext uri="{FF2B5EF4-FFF2-40B4-BE49-F238E27FC236}">
                <a16:creationId xmlns:a16="http://schemas.microsoft.com/office/drawing/2014/main" id="{5AB72F4B-AF60-C040-9ED1-995660385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2113468"/>
            <a:ext cx="6002214" cy="4001476"/>
          </a:xfrm>
          <a:prstGeom prst="rect">
            <a:avLst/>
          </a:prstGeom>
        </p:spPr>
      </p:pic>
    </p:spTree>
    <p:extLst>
      <p:ext uri="{BB962C8B-B14F-4D97-AF65-F5344CB8AC3E}">
        <p14:creationId xmlns:p14="http://schemas.microsoft.com/office/powerpoint/2010/main" val="3697397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Picture 3" descr="Picture 3"/>
          <p:cNvPicPr>
            <a:picLocks noChangeAspect="1"/>
          </p:cNvPicPr>
          <p:nvPr/>
        </p:nvPicPr>
        <p:blipFill>
          <a:blip r:embed="rId2"/>
          <a:srcRect t="26442" b="1"/>
          <a:stretch>
            <a:fillRect/>
          </a:stretch>
        </p:blipFill>
        <p:spPr>
          <a:xfrm>
            <a:off x="0" y="0"/>
            <a:ext cx="12192000" cy="6858000"/>
          </a:xfrm>
          <a:prstGeom prst="rect">
            <a:avLst/>
          </a:prstGeom>
          <a:ln w="12700">
            <a:miter lim="400000"/>
          </a:ln>
        </p:spPr>
      </p:pic>
      <p:pic>
        <p:nvPicPr>
          <p:cNvPr id="200" name="Picture 4" descr="Picture 4"/>
          <p:cNvPicPr>
            <a:picLocks noChangeAspect="1"/>
          </p:cNvPicPr>
          <p:nvPr/>
        </p:nvPicPr>
        <p:blipFill>
          <a:blip r:embed="rId3"/>
          <a:stretch>
            <a:fillRect/>
          </a:stretch>
        </p:blipFill>
        <p:spPr>
          <a:xfrm>
            <a:off x="7433533" y="2351820"/>
            <a:ext cx="4758467" cy="4506180"/>
          </a:xfrm>
          <a:prstGeom prst="rect">
            <a:avLst/>
          </a:prstGeom>
          <a:ln w="12700">
            <a:miter lim="400000"/>
          </a:ln>
        </p:spPr>
      </p:pic>
    </p:spTree>
    <p:extLst>
      <p:ext uri="{BB962C8B-B14F-4D97-AF65-F5344CB8AC3E}">
        <p14:creationId xmlns:p14="http://schemas.microsoft.com/office/powerpoint/2010/main" val="216351902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8194" name="Title 3">
            <a:extLst>
              <a:ext uri="{FF2B5EF4-FFF2-40B4-BE49-F238E27FC236}">
                <a16:creationId xmlns:a16="http://schemas.microsoft.com/office/drawing/2014/main" id="{108A1E4D-C296-F149-B844-955982F685DE}"/>
              </a:ext>
            </a:extLst>
          </p:cNvPr>
          <p:cNvSpPr>
            <a:spLocks noGrp="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en-GB" altLang="en-US">
              <a:latin typeface="Arial" panose="020B0604020202020204" pitchFamily="34" charset="0"/>
              <a:cs typeface="Arial" panose="020B0604020202020204" pitchFamily="34" charset="0"/>
            </a:endParaRPr>
          </a:p>
        </p:txBody>
      </p:sp>
      <p:sp>
        <p:nvSpPr>
          <p:cNvPr id="8195" name="Content Placeholder 4">
            <a:extLst>
              <a:ext uri="{FF2B5EF4-FFF2-40B4-BE49-F238E27FC236}">
                <a16:creationId xmlns:a16="http://schemas.microsoft.com/office/drawing/2014/main" id="{D4B839BD-C594-4D44-855E-DA4CC94FF205}"/>
              </a:ext>
            </a:extLst>
          </p:cNvPr>
          <p:cNvSpPr>
            <a:spLocks noGrp="1"/>
          </p:cNvSpPr>
          <p:nvPr>
            <p:ph idx="1"/>
          </p:nvPr>
        </p:nvSpPr>
        <p:spPr bwMode="auto">
          <a:xfrm>
            <a:off x="6042026" y="2114551"/>
            <a:ext cx="3738563" cy="6588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p>
            <a:pPr marL="0" indent="0">
              <a:buNone/>
            </a:pPr>
            <a:r>
              <a:rPr lang="en-GB" altLang="en-US" sz="1800"/>
              <a:t>University of Giessen, founded 1607</a:t>
            </a:r>
          </a:p>
          <a:p>
            <a:pPr marL="0" indent="0">
              <a:buNone/>
            </a:pPr>
            <a:r>
              <a:rPr lang="en-GB" altLang="en-US" sz="1800"/>
              <a:t>Liebig introduced labs ca. 190 years ago</a:t>
            </a:r>
          </a:p>
        </p:txBody>
      </p:sp>
      <p:sp>
        <p:nvSpPr>
          <p:cNvPr id="8196" name="Content Placeholder 4">
            <a:extLst>
              <a:ext uri="{FF2B5EF4-FFF2-40B4-BE49-F238E27FC236}">
                <a16:creationId xmlns:a16="http://schemas.microsoft.com/office/drawing/2014/main" id="{BCCCD6D3-1B42-FA47-A92D-96B03893AD50}"/>
              </a:ext>
            </a:extLst>
          </p:cNvPr>
          <p:cNvSpPr txBox="1">
            <a:spLocks/>
          </p:cNvSpPr>
          <p:nvPr/>
        </p:nvSpPr>
        <p:spPr bwMode="auto">
          <a:xfrm>
            <a:off x="7130643" y="2206285"/>
            <a:ext cx="47307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defRPr>
                <a:solidFill>
                  <a:schemeClr val="tx1"/>
                </a:solidFill>
                <a:latin typeface="Arial" panose="020B0604020202020204" pitchFamily="34" charset="0"/>
                <a:ea typeface="MS PGothic" panose="020B0600070205080204" pitchFamily="34" charset="-128"/>
              </a:defRPr>
            </a:lvl1pPr>
            <a:lvl2pPr marL="685800" indent="-22860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hangingPunct="1">
              <a:lnSpc>
                <a:spcPct val="90000"/>
              </a:lnSpc>
              <a:spcBef>
                <a:spcPts val="1000"/>
              </a:spcBef>
            </a:pPr>
            <a:r>
              <a:rPr lang="en-GB" altLang="en-US">
                <a:latin typeface="Calibri" panose="020F0502020204030204" pitchFamily="34" charset="0"/>
              </a:rPr>
              <a:t>Rennselaer Polytechnic Institute, founded 1824</a:t>
            </a:r>
          </a:p>
          <a:p>
            <a:pPr algn="r" hangingPunct="1">
              <a:lnSpc>
                <a:spcPct val="90000"/>
              </a:lnSpc>
              <a:spcBef>
                <a:spcPts val="1000"/>
              </a:spcBef>
            </a:pPr>
            <a:r>
              <a:rPr lang="en-GB" altLang="en-US">
                <a:latin typeface="Calibri" panose="020F0502020204030204" pitchFamily="34" charset="0"/>
              </a:rPr>
              <a:t>Eaton introduced labs shortly after</a:t>
            </a:r>
          </a:p>
        </p:txBody>
      </p:sp>
      <p:sp>
        <p:nvSpPr>
          <p:cNvPr id="10" name="Rectangle 9">
            <a:extLst>
              <a:ext uri="{FF2B5EF4-FFF2-40B4-BE49-F238E27FC236}">
                <a16:creationId xmlns:a16="http://schemas.microsoft.com/office/drawing/2014/main" id="{82F455C7-0EE8-4A34-8862-500A2B1FEA6B}"/>
              </a:ext>
            </a:extLst>
          </p:cNvPr>
          <p:cNvSpPr/>
          <p:nvPr/>
        </p:nvSpPr>
        <p:spPr bwMode="auto">
          <a:xfrm>
            <a:off x="-751" y="5051147"/>
            <a:ext cx="12131310" cy="2473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8205" name="Picture 7" descr="A large lawn in front of a castle&#10;&#10;Description automatically generated">
            <a:extLst>
              <a:ext uri="{FF2B5EF4-FFF2-40B4-BE49-F238E27FC236}">
                <a16:creationId xmlns:a16="http://schemas.microsoft.com/office/drawing/2014/main" id="{55713822-9064-514F-AB76-3C11083726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1" y="-1"/>
            <a:ext cx="12130033" cy="505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710F5FD-1E56-4F56-ADA8-758E16EA453C}"/>
              </a:ext>
            </a:extLst>
          </p:cNvPr>
          <p:cNvSpPr/>
          <p:nvPr/>
        </p:nvSpPr>
        <p:spPr bwMode="auto">
          <a:xfrm>
            <a:off x="-751" y="4953373"/>
            <a:ext cx="9192891" cy="628275"/>
          </a:xfrm>
          <a:prstGeom prst="rect">
            <a:avLst/>
          </a:prstGeom>
        </p:spPr>
        <p:txBody>
          <a:bodyPr wrap="none">
            <a:spAutoFit/>
          </a:bodyPr>
          <a:lstStyle/>
          <a:p>
            <a:pPr>
              <a:defRPr/>
            </a:pPr>
            <a:r>
              <a:rPr lang="en-GB" dirty="0">
                <a:solidFill>
                  <a:schemeClr val="bg1">
                    <a:lumMod val="20000"/>
                    <a:lumOff val="80000"/>
                  </a:schemeClr>
                </a:solidFill>
              </a:rPr>
              <a:t>https://www.ucalgary.ca/uci/abroad/exchange/giessen</a:t>
            </a:r>
          </a:p>
        </p:txBody>
      </p:sp>
      <p:sp>
        <p:nvSpPr>
          <p:cNvPr id="16" name="Rectangle 15">
            <a:extLst>
              <a:ext uri="{FF2B5EF4-FFF2-40B4-BE49-F238E27FC236}">
                <a16:creationId xmlns:a16="http://schemas.microsoft.com/office/drawing/2014/main" id="{19FD19EC-9C88-4C9D-AC5E-1983500BC543}"/>
              </a:ext>
            </a:extLst>
          </p:cNvPr>
          <p:cNvSpPr/>
          <p:nvPr/>
        </p:nvSpPr>
        <p:spPr bwMode="auto">
          <a:xfrm>
            <a:off x="7751146" y="6626386"/>
            <a:ext cx="4440854" cy="212774"/>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8202" name="Picture 13" descr="A store inside of a building&#10;&#10;Description automatically generated">
            <a:extLst>
              <a:ext uri="{FF2B5EF4-FFF2-40B4-BE49-F238E27FC236}">
                <a16:creationId xmlns:a16="http://schemas.microsoft.com/office/drawing/2014/main" id="{1A8755A1-6983-F64D-821A-723007EC6C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52076" y="3239407"/>
            <a:ext cx="4439924" cy="340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Rectangle 14">
            <a:extLst>
              <a:ext uri="{FF2B5EF4-FFF2-40B4-BE49-F238E27FC236}">
                <a16:creationId xmlns:a16="http://schemas.microsoft.com/office/drawing/2014/main" id="{EAA55943-956F-3C46-A562-4ABB8519E48D}"/>
              </a:ext>
            </a:extLst>
          </p:cNvPr>
          <p:cNvSpPr>
            <a:spLocks noChangeArrowheads="1"/>
          </p:cNvSpPr>
          <p:nvPr/>
        </p:nvSpPr>
        <p:spPr bwMode="auto">
          <a:xfrm>
            <a:off x="7668986" y="6594273"/>
            <a:ext cx="45230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sz="1200" dirty="0" err="1">
                <a:solidFill>
                  <a:schemeClr val="bg1">
                    <a:lumMod val="20000"/>
                    <a:lumOff val="80000"/>
                  </a:schemeClr>
                </a:solidFill>
              </a:rPr>
              <a:t>www.lib.rpi.edu</a:t>
            </a:r>
            <a:r>
              <a:rPr lang="en-GB" altLang="en-US" sz="1200" dirty="0">
                <a:solidFill>
                  <a:schemeClr val="bg1">
                    <a:lumMod val="20000"/>
                    <a:lumOff val="80000"/>
                  </a:schemeClr>
                </a:solidFill>
              </a:rPr>
              <a:t>/dept/library/html/Archives/buildings/</a:t>
            </a:r>
            <a:r>
              <a:rPr lang="en-GB" altLang="en-US" sz="1200" dirty="0" err="1">
                <a:solidFill>
                  <a:schemeClr val="bg1">
                    <a:lumMod val="20000"/>
                    <a:lumOff val="80000"/>
                  </a:schemeClr>
                </a:solidFill>
              </a:rPr>
              <a:t>winslow.html</a:t>
            </a:r>
            <a:endParaRPr lang="en-GB" altLang="en-US" sz="1200" dirty="0">
              <a:solidFill>
                <a:schemeClr val="bg1">
                  <a:lumMod val="20000"/>
                  <a:lumOff val="80000"/>
                </a:schemeClr>
              </a:solidFill>
            </a:endParaRPr>
          </a:p>
        </p:txBody>
      </p:sp>
      <p:pic>
        <p:nvPicPr>
          <p:cNvPr id="8199" name="Picture 17">
            <a:extLst>
              <a:ext uri="{FF2B5EF4-FFF2-40B4-BE49-F238E27FC236}">
                <a16:creationId xmlns:a16="http://schemas.microsoft.com/office/drawing/2014/main" id="{D8FE898C-9065-C644-B02C-4AF7C35835AC}"/>
              </a:ext>
            </a:extLst>
          </p:cNvPr>
          <p:cNvPicPr>
            <a:picLocks noChangeAspect="1"/>
          </p:cNvPicPr>
          <p:nvPr/>
        </p:nvPicPr>
        <p:blipFill>
          <a:blip r:embed="rId5">
            <a:extLst>
              <a:ext uri="{28A0092B-C50C-407E-A947-70E740481C1C}">
                <a14:useLocalDpi xmlns:a14="http://schemas.microsoft.com/office/drawing/2010/main" val="0"/>
              </a:ext>
            </a:extLst>
          </a:blip>
          <a:srcRect l="28500" b="37720"/>
          <a:stretch>
            <a:fillRect/>
          </a:stretch>
        </p:blipFill>
        <p:spPr bwMode="auto">
          <a:xfrm>
            <a:off x="9795096" y="-16044"/>
            <a:ext cx="2438570" cy="324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0962E7D-1A83-0D40-B4C4-22ABF56A97CF}"/>
              </a:ext>
            </a:extLst>
          </p:cNvPr>
          <p:cNvSpPr txBox="1"/>
          <p:nvPr/>
        </p:nvSpPr>
        <p:spPr>
          <a:xfrm>
            <a:off x="187451" y="5396261"/>
            <a:ext cx="7481535" cy="646331"/>
          </a:xfrm>
          <a:prstGeom prst="rect">
            <a:avLst/>
          </a:prstGeom>
          <a:noFill/>
        </p:spPr>
        <p:txBody>
          <a:bodyPr wrap="none">
            <a:spAutoFit/>
          </a:bodyPr>
          <a:lstStyle/>
          <a:p>
            <a:pPr>
              <a:defRPr/>
            </a:pPr>
            <a:r>
              <a:rPr lang="en-GB" sz="3600" dirty="0">
                <a:solidFill>
                  <a:schemeClr val="accent5">
                    <a:lumMod val="75000"/>
                  </a:schemeClr>
                </a:solidFill>
                <a:cs typeface="Arial" panose="020B0604020202020204" pitchFamily="34" charset="0"/>
              </a:rPr>
              <a:t>Student feedback does lead to change!</a:t>
            </a:r>
          </a:p>
        </p:txBody>
      </p:sp>
      <p:sp>
        <p:nvSpPr>
          <p:cNvPr id="20" name="TextBox 19">
            <a:extLst>
              <a:ext uri="{FF2B5EF4-FFF2-40B4-BE49-F238E27FC236}">
                <a16:creationId xmlns:a16="http://schemas.microsoft.com/office/drawing/2014/main" id="{DDDEEAC8-10AA-7243-9847-B77EB0A2462A}"/>
              </a:ext>
            </a:extLst>
          </p:cNvPr>
          <p:cNvSpPr txBox="1"/>
          <p:nvPr/>
        </p:nvSpPr>
        <p:spPr>
          <a:xfrm>
            <a:off x="1001584" y="6088403"/>
            <a:ext cx="5581977" cy="646331"/>
          </a:xfrm>
          <a:prstGeom prst="rect">
            <a:avLst/>
          </a:prstGeom>
          <a:noFill/>
        </p:spPr>
        <p:txBody>
          <a:bodyPr wrap="none">
            <a:spAutoFit/>
          </a:bodyPr>
          <a:lstStyle/>
          <a:p>
            <a:pPr>
              <a:defRPr/>
            </a:pPr>
            <a:r>
              <a:rPr lang="en-GB" sz="3600" dirty="0">
                <a:solidFill>
                  <a:schemeClr val="accent5">
                    <a:lumMod val="75000"/>
                  </a:schemeClr>
                </a:solidFill>
                <a:cs typeface="Arial" panose="020B0604020202020204" pitchFamily="34" charset="0"/>
              </a:rPr>
              <a:t>Now </a:t>
            </a:r>
            <a:r>
              <a:rPr lang="en-GB" sz="3600" i="1" dirty="0">
                <a:solidFill>
                  <a:schemeClr val="accent5">
                    <a:lumMod val="75000"/>
                  </a:schemeClr>
                </a:solidFill>
                <a:cs typeface="Arial" panose="020B0604020202020204" pitchFamily="34" charset="0"/>
              </a:rPr>
              <a:t>nearly 200 </a:t>
            </a:r>
            <a:r>
              <a:rPr lang="en-GB" sz="3600" dirty="0">
                <a:solidFill>
                  <a:schemeClr val="accent5">
                    <a:lumMod val="75000"/>
                  </a:schemeClr>
                </a:solidFill>
                <a:cs typeface="Arial" panose="020B0604020202020204" pitchFamily="34" charset="0"/>
              </a:rPr>
              <a:t>years of labs</a:t>
            </a:r>
          </a:p>
        </p:txBody>
      </p:sp>
    </p:spTree>
    <p:extLst>
      <p:ext uri="{BB962C8B-B14F-4D97-AF65-F5344CB8AC3E}">
        <p14:creationId xmlns:p14="http://schemas.microsoft.com/office/powerpoint/2010/main" val="34613053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DFF"/>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E3512DD-06CB-884F-85E3-D348307646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750" y="0"/>
            <a:ext cx="9683750" cy="6840954"/>
          </a:xfrm>
          <a:prstGeom prst="rect">
            <a:avLst/>
          </a:prstGeom>
        </p:spPr>
      </p:pic>
      <p:pic>
        <p:nvPicPr>
          <p:cNvPr id="7" name="Picture 4">
            <a:extLst>
              <a:ext uri="{FF2B5EF4-FFF2-40B4-BE49-F238E27FC236}">
                <a16:creationId xmlns:a16="http://schemas.microsoft.com/office/drawing/2014/main" id="{536B9500-1FC8-DD43-8F03-2CC64754D0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8495621" y="2620573"/>
            <a:ext cx="4963886" cy="211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31">
            <a:extLst>
              <a:ext uri="{FF2B5EF4-FFF2-40B4-BE49-F238E27FC236}">
                <a16:creationId xmlns:a16="http://schemas.microsoft.com/office/drawing/2014/main" id="{8268CF8B-8954-6A40-ACBD-2856684FFA54}"/>
              </a:ext>
            </a:extLst>
          </p:cNvPr>
          <p:cNvGrpSpPr/>
          <p:nvPr/>
        </p:nvGrpSpPr>
        <p:grpSpPr>
          <a:xfrm>
            <a:off x="901959" y="1059072"/>
            <a:ext cx="11131291" cy="480881"/>
            <a:chOff x="901959" y="1059072"/>
            <a:chExt cx="11131291" cy="480881"/>
          </a:xfrm>
        </p:grpSpPr>
        <p:sp>
          <p:nvSpPr>
            <p:cNvPr id="16" name="TextBox 15">
              <a:extLst>
                <a:ext uri="{FF2B5EF4-FFF2-40B4-BE49-F238E27FC236}">
                  <a16:creationId xmlns:a16="http://schemas.microsoft.com/office/drawing/2014/main" id="{E1F68ABC-2D6E-2345-AE00-19EF759971D1}"/>
                </a:ext>
              </a:extLst>
            </p:cNvPr>
            <p:cNvSpPr txBox="1"/>
            <p:nvPr/>
          </p:nvSpPr>
          <p:spPr>
            <a:xfrm>
              <a:off x="980563" y="1059072"/>
              <a:ext cx="436977"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FF0000"/>
                  </a:solidFill>
                  <a:effectLst/>
                  <a:uFillTx/>
                  <a:latin typeface="+mn-lt"/>
                  <a:ea typeface="+mn-ea"/>
                  <a:cs typeface="+mn-cs"/>
                  <a:sym typeface="Calibri"/>
                </a:rPr>
                <a:t>5%</a:t>
              </a:r>
            </a:p>
          </p:txBody>
        </p:sp>
        <p:cxnSp>
          <p:nvCxnSpPr>
            <p:cNvPr id="24" name="Straight Arrow Connector 23">
              <a:extLst>
                <a:ext uri="{FF2B5EF4-FFF2-40B4-BE49-F238E27FC236}">
                  <a16:creationId xmlns:a16="http://schemas.microsoft.com/office/drawing/2014/main" id="{2F3F899E-2B64-5C42-A99D-FF3E2229B5AA}"/>
                </a:ext>
              </a:extLst>
            </p:cNvPr>
            <p:cNvCxnSpPr>
              <a:cxnSpLocks/>
            </p:cNvCxnSpPr>
            <p:nvPr/>
          </p:nvCxnSpPr>
          <p:spPr>
            <a:xfrm>
              <a:off x="901959" y="1176036"/>
              <a:ext cx="0" cy="196959"/>
            </a:xfrm>
            <a:prstGeom prst="straightConnector1">
              <a:avLst/>
            </a:prstGeom>
            <a:noFill/>
            <a:ln w="25400" cap="flat">
              <a:solidFill>
                <a:srgbClr val="FF0000"/>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27" name="Rectangle 26">
              <a:extLst>
                <a:ext uri="{FF2B5EF4-FFF2-40B4-BE49-F238E27FC236}">
                  <a16:creationId xmlns:a16="http://schemas.microsoft.com/office/drawing/2014/main" id="{11E76D89-0A86-9A41-9927-65CB3D537524}"/>
                </a:ext>
              </a:extLst>
            </p:cNvPr>
            <p:cNvSpPr/>
            <p:nvPr/>
          </p:nvSpPr>
          <p:spPr>
            <a:xfrm>
              <a:off x="9917445" y="1169669"/>
              <a:ext cx="2115805" cy="370284"/>
            </a:xfrm>
            <a:prstGeom prst="rect">
              <a:avLst/>
            </a:prstGeom>
            <a:solidFill>
              <a:srgbClr val="FF0000">
                <a:alpha val="49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30" name="Group 29">
            <a:extLst>
              <a:ext uri="{FF2B5EF4-FFF2-40B4-BE49-F238E27FC236}">
                <a16:creationId xmlns:a16="http://schemas.microsoft.com/office/drawing/2014/main" id="{FF874F45-50CB-BF48-838B-65225CE44A9D}"/>
              </a:ext>
            </a:extLst>
          </p:cNvPr>
          <p:cNvGrpSpPr/>
          <p:nvPr/>
        </p:nvGrpSpPr>
        <p:grpSpPr>
          <a:xfrm>
            <a:off x="3828661" y="1182257"/>
            <a:ext cx="8204589" cy="744735"/>
            <a:chOff x="3828661" y="1182257"/>
            <a:chExt cx="8204589" cy="744735"/>
          </a:xfrm>
        </p:grpSpPr>
        <p:sp>
          <p:nvSpPr>
            <p:cNvPr id="15" name="TextBox 14">
              <a:extLst>
                <a:ext uri="{FF2B5EF4-FFF2-40B4-BE49-F238E27FC236}">
                  <a16:creationId xmlns:a16="http://schemas.microsoft.com/office/drawing/2014/main" id="{B17C9701-75CF-7346-A2A9-2663EFCBDF53}"/>
                </a:ext>
              </a:extLst>
            </p:cNvPr>
            <p:cNvSpPr txBox="1"/>
            <p:nvPr/>
          </p:nvSpPr>
          <p:spPr>
            <a:xfrm>
              <a:off x="3978552" y="1188330"/>
              <a:ext cx="1022073"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4200" dirty="0">
                  <a:solidFill>
                    <a:srgbClr val="FF0000"/>
                  </a:solidFill>
                </a:rPr>
                <a:t>20</a:t>
              </a:r>
              <a:r>
                <a:rPr kumimoji="0" lang="en-US" sz="4200" b="0" i="0" u="none" strike="noStrike" cap="none" spc="0" normalizeH="0" baseline="0" dirty="0">
                  <a:ln>
                    <a:noFill/>
                  </a:ln>
                  <a:solidFill>
                    <a:srgbClr val="FF0000"/>
                  </a:solidFill>
                  <a:effectLst/>
                  <a:uFillTx/>
                  <a:latin typeface="+mn-lt"/>
                  <a:ea typeface="+mn-ea"/>
                  <a:cs typeface="+mn-cs"/>
                  <a:sym typeface="Calibri"/>
                </a:rPr>
                <a:t>%</a:t>
              </a:r>
            </a:p>
          </p:txBody>
        </p:sp>
        <p:cxnSp>
          <p:nvCxnSpPr>
            <p:cNvPr id="22" name="Straight Arrow Connector 21">
              <a:extLst>
                <a:ext uri="{FF2B5EF4-FFF2-40B4-BE49-F238E27FC236}">
                  <a16:creationId xmlns:a16="http://schemas.microsoft.com/office/drawing/2014/main" id="{512B0439-F6BE-3543-ACF9-D79F6623CE8E}"/>
                </a:ext>
              </a:extLst>
            </p:cNvPr>
            <p:cNvCxnSpPr>
              <a:cxnSpLocks/>
            </p:cNvCxnSpPr>
            <p:nvPr/>
          </p:nvCxnSpPr>
          <p:spPr>
            <a:xfrm>
              <a:off x="3828661" y="1182257"/>
              <a:ext cx="0" cy="744735"/>
            </a:xfrm>
            <a:prstGeom prst="straightConnector1">
              <a:avLst/>
            </a:prstGeom>
            <a:noFill/>
            <a:ln w="63500" cap="flat">
              <a:solidFill>
                <a:srgbClr val="FF0000"/>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28" name="Rectangle 27">
              <a:extLst>
                <a:ext uri="{FF2B5EF4-FFF2-40B4-BE49-F238E27FC236}">
                  <a16:creationId xmlns:a16="http://schemas.microsoft.com/office/drawing/2014/main" id="{54639D73-1627-F74E-A77F-A1C3B79A48BB}"/>
                </a:ext>
              </a:extLst>
            </p:cNvPr>
            <p:cNvSpPr/>
            <p:nvPr/>
          </p:nvSpPr>
          <p:spPr>
            <a:xfrm>
              <a:off x="9917445" y="1552150"/>
              <a:ext cx="2115805" cy="370284"/>
            </a:xfrm>
            <a:prstGeom prst="rect">
              <a:avLst/>
            </a:prstGeom>
            <a:solidFill>
              <a:srgbClr val="FF0000">
                <a:alpha val="49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31" name="Group 30">
            <a:extLst>
              <a:ext uri="{FF2B5EF4-FFF2-40B4-BE49-F238E27FC236}">
                <a16:creationId xmlns:a16="http://schemas.microsoft.com/office/drawing/2014/main" id="{B5A72EF0-3425-F049-803F-AEC7D8EB8143}"/>
              </a:ext>
            </a:extLst>
          </p:cNvPr>
          <p:cNvGrpSpPr/>
          <p:nvPr/>
        </p:nvGrpSpPr>
        <p:grpSpPr>
          <a:xfrm>
            <a:off x="8173616" y="1119673"/>
            <a:ext cx="3857029" cy="2575249"/>
            <a:chOff x="8173616" y="1119673"/>
            <a:chExt cx="3857029" cy="2575249"/>
          </a:xfrm>
        </p:grpSpPr>
        <p:sp>
          <p:nvSpPr>
            <p:cNvPr id="14" name="TextBox 13">
              <a:extLst>
                <a:ext uri="{FF2B5EF4-FFF2-40B4-BE49-F238E27FC236}">
                  <a16:creationId xmlns:a16="http://schemas.microsoft.com/office/drawing/2014/main" id="{A0C4266D-5F9F-5145-8571-BD42DE1F7935}"/>
                </a:ext>
              </a:extLst>
            </p:cNvPr>
            <p:cNvSpPr txBox="1"/>
            <p:nvPr/>
          </p:nvSpPr>
          <p:spPr>
            <a:xfrm>
              <a:off x="8361572" y="1372995"/>
              <a:ext cx="1555873" cy="1107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0000"/>
                  </a:solidFill>
                  <a:effectLst/>
                  <a:uFillTx/>
                  <a:latin typeface="+mn-lt"/>
                  <a:ea typeface="+mn-ea"/>
                  <a:cs typeface="+mn-cs"/>
                  <a:sym typeface="Calibri"/>
                </a:rPr>
                <a:t>50%</a:t>
              </a:r>
            </a:p>
          </p:txBody>
        </p:sp>
        <p:cxnSp>
          <p:nvCxnSpPr>
            <p:cNvPr id="18" name="Straight Arrow Connector 17">
              <a:extLst>
                <a:ext uri="{FF2B5EF4-FFF2-40B4-BE49-F238E27FC236}">
                  <a16:creationId xmlns:a16="http://schemas.microsoft.com/office/drawing/2014/main" id="{5732BABD-68EC-1843-BDFC-59C5C85A52EC}"/>
                </a:ext>
              </a:extLst>
            </p:cNvPr>
            <p:cNvCxnSpPr>
              <a:cxnSpLocks/>
            </p:cNvCxnSpPr>
            <p:nvPr/>
          </p:nvCxnSpPr>
          <p:spPr>
            <a:xfrm>
              <a:off x="8173616" y="1119673"/>
              <a:ext cx="0" cy="2575249"/>
            </a:xfrm>
            <a:prstGeom prst="straightConnector1">
              <a:avLst/>
            </a:prstGeom>
            <a:noFill/>
            <a:ln w="127000" cap="flat">
              <a:solidFill>
                <a:srgbClr val="FF0000"/>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29" name="Rectangle 28">
              <a:extLst>
                <a:ext uri="{FF2B5EF4-FFF2-40B4-BE49-F238E27FC236}">
                  <a16:creationId xmlns:a16="http://schemas.microsoft.com/office/drawing/2014/main" id="{AE98EECC-AF9B-0043-B2AA-F21C66683525}"/>
                </a:ext>
              </a:extLst>
            </p:cNvPr>
            <p:cNvSpPr/>
            <p:nvPr/>
          </p:nvSpPr>
          <p:spPr>
            <a:xfrm>
              <a:off x="9917445" y="1915970"/>
              <a:ext cx="2113200" cy="1778952"/>
            </a:xfrm>
            <a:prstGeom prst="rect">
              <a:avLst/>
            </a:prstGeom>
            <a:solidFill>
              <a:srgbClr val="FF0000">
                <a:alpha val="49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33" name="TextBox 32">
            <a:extLst>
              <a:ext uri="{FF2B5EF4-FFF2-40B4-BE49-F238E27FC236}">
                <a16:creationId xmlns:a16="http://schemas.microsoft.com/office/drawing/2014/main" id="{E0D65D42-495E-C446-9883-7B25FCBFEBE4}"/>
              </a:ext>
            </a:extLst>
          </p:cNvPr>
          <p:cNvSpPr txBox="1"/>
          <p:nvPr/>
        </p:nvSpPr>
        <p:spPr>
          <a:xfrm>
            <a:off x="1282523" y="1489957"/>
            <a:ext cx="2387751" cy="26468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600" b="0" i="0" u="none" strike="noStrike" cap="none" spc="0" normalizeH="0" baseline="0" dirty="0">
                <a:ln>
                  <a:noFill/>
                </a:ln>
                <a:solidFill>
                  <a:srgbClr val="000000"/>
                </a:solidFill>
                <a:effectLst/>
                <a:uFillTx/>
                <a:latin typeface="+mn-lt"/>
                <a:ea typeface="+mn-ea"/>
                <a:cs typeface="+mn-cs"/>
                <a:sym typeface="Calibri"/>
              </a:rPr>
              <a:t>x4</a:t>
            </a:r>
          </a:p>
        </p:txBody>
      </p:sp>
      <p:sp>
        <p:nvSpPr>
          <p:cNvPr id="34" name="TextBox 33">
            <a:extLst>
              <a:ext uri="{FF2B5EF4-FFF2-40B4-BE49-F238E27FC236}">
                <a16:creationId xmlns:a16="http://schemas.microsoft.com/office/drawing/2014/main" id="{35A6BC79-537E-CF40-A1D9-5A02BD6F80D6}"/>
              </a:ext>
            </a:extLst>
          </p:cNvPr>
          <p:cNvSpPr txBox="1"/>
          <p:nvPr/>
        </p:nvSpPr>
        <p:spPr>
          <a:xfrm>
            <a:off x="5436177" y="2629844"/>
            <a:ext cx="2137111"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8000" dirty="0"/>
              <a:t>x</a:t>
            </a:r>
            <a:r>
              <a:rPr kumimoji="0" lang="en-US" sz="8000" b="0" i="0" u="none" strike="noStrike" cap="none" spc="0" normalizeH="0" baseline="0" dirty="0">
                <a:ln>
                  <a:noFill/>
                </a:ln>
                <a:solidFill>
                  <a:srgbClr val="000000"/>
                </a:solidFill>
                <a:effectLst/>
                <a:uFillTx/>
                <a:latin typeface="+mn-lt"/>
                <a:ea typeface="+mn-ea"/>
                <a:cs typeface="+mn-cs"/>
                <a:sym typeface="Calibri"/>
              </a:rPr>
              <a:t>2.5</a:t>
            </a:r>
          </a:p>
        </p:txBody>
      </p:sp>
    </p:spTree>
    <p:extLst>
      <p:ext uri="{BB962C8B-B14F-4D97-AF65-F5344CB8AC3E}">
        <p14:creationId xmlns:p14="http://schemas.microsoft.com/office/powerpoint/2010/main" val="365950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3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31"/>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34"/>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100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A8C0-E501-4C98-B870-F7227089CE39}"/>
              </a:ext>
            </a:extLst>
          </p:cNvPr>
          <p:cNvSpPr>
            <a:spLocks noGrp="1"/>
          </p:cNvSpPr>
          <p:nvPr>
            <p:ph type="title"/>
          </p:nvPr>
        </p:nvSpPr>
        <p:spPr>
          <a:xfrm>
            <a:off x="0" y="0"/>
            <a:ext cx="12192000" cy="993775"/>
          </a:xfrm>
        </p:spPr>
        <p:txBody>
          <a:bodyPr>
            <a:normAutofit/>
          </a:bodyPr>
          <a:lstStyle/>
          <a:p>
            <a:pPr algn="ctr">
              <a:defRPr/>
            </a:pPr>
            <a:r>
              <a:rPr lang="en-GB" sz="3600" dirty="0">
                <a:solidFill>
                  <a:schemeClr val="accent5">
                    <a:lumMod val="75000"/>
                  </a:schemeClr>
                </a:solidFill>
                <a:latin typeface="Arial" panose="020B0604020202020204" pitchFamily="34" charset="0"/>
                <a:cs typeface="Arial" panose="020B0604020202020204" pitchFamily="34" charset="0"/>
              </a:rPr>
              <a:t>Laboratories now … large scale, dedicated spaces</a:t>
            </a:r>
          </a:p>
        </p:txBody>
      </p:sp>
      <p:pic>
        <p:nvPicPr>
          <p:cNvPr id="11267" name="Picture 4" descr="A group of people in front of a building&#10;&#10;Description automatically generated">
            <a:extLst>
              <a:ext uri="{FF2B5EF4-FFF2-40B4-BE49-F238E27FC236}">
                <a16:creationId xmlns:a16="http://schemas.microsoft.com/office/drawing/2014/main" id="{F6D1A18F-D567-CA45-9A1E-F6E609C730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745" y="1040573"/>
            <a:ext cx="5710031" cy="356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Box 5">
            <a:extLst>
              <a:ext uri="{FF2B5EF4-FFF2-40B4-BE49-F238E27FC236}">
                <a16:creationId xmlns:a16="http://schemas.microsoft.com/office/drawing/2014/main" id="{BCE1D35E-836C-394B-B54A-6641224A60C1}"/>
              </a:ext>
            </a:extLst>
          </p:cNvPr>
          <p:cNvSpPr txBox="1">
            <a:spLocks noChangeArrowheads="1"/>
          </p:cNvSpPr>
          <p:nvPr/>
        </p:nvSpPr>
        <p:spPr bwMode="auto">
          <a:xfrm>
            <a:off x="314745" y="5680830"/>
            <a:ext cx="455618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sz="2400" dirty="0"/>
              <a:t>~£90M Capital </a:t>
            </a:r>
          </a:p>
          <a:p>
            <a:r>
              <a:rPr lang="en-GB" altLang="en-US" sz="2400" dirty="0"/>
              <a:t>19 Labs, 50 Staff</a:t>
            </a:r>
          </a:p>
          <a:p>
            <a:r>
              <a:rPr lang="en-GB" altLang="en-US" sz="2400" dirty="0"/>
              <a:t>Serves 5000 students</a:t>
            </a:r>
          </a:p>
        </p:txBody>
      </p:sp>
      <p:sp>
        <p:nvSpPr>
          <p:cNvPr id="11269" name="TextBox 6">
            <a:extLst>
              <a:ext uri="{FF2B5EF4-FFF2-40B4-BE49-F238E27FC236}">
                <a16:creationId xmlns:a16="http://schemas.microsoft.com/office/drawing/2014/main" id="{DCA12930-892C-5A4A-9280-63E5079A9450}"/>
              </a:ext>
            </a:extLst>
          </p:cNvPr>
          <p:cNvSpPr txBox="1">
            <a:spLocks noChangeArrowheads="1"/>
          </p:cNvSpPr>
          <p:nvPr/>
        </p:nvSpPr>
        <p:spPr bwMode="auto">
          <a:xfrm>
            <a:off x="314746" y="4665663"/>
            <a:ext cx="563679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sz="2800" dirty="0"/>
              <a:t>The Diamond, University of Sheffield, 2015</a:t>
            </a:r>
          </a:p>
        </p:txBody>
      </p:sp>
      <p:pic>
        <p:nvPicPr>
          <p:cNvPr id="11270" name="Picture 8">
            <a:extLst>
              <a:ext uri="{FF2B5EF4-FFF2-40B4-BE49-F238E27FC236}">
                <a16:creationId xmlns:a16="http://schemas.microsoft.com/office/drawing/2014/main" id="{578CFFB6-2FC3-424D-8279-776DF5E9F4F2}"/>
              </a:ext>
            </a:extLst>
          </p:cNvPr>
          <p:cNvPicPr>
            <a:picLocks noChangeAspect="1"/>
          </p:cNvPicPr>
          <p:nvPr/>
        </p:nvPicPr>
        <p:blipFill>
          <a:blip r:embed="rId3">
            <a:extLst>
              <a:ext uri="{28A0092B-C50C-407E-A947-70E740481C1C}">
                <a14:useLocalDpi xmlns:a14="http://schemas.microsoft.com/office/drawing/2010/main" val="0"/>
              </a:ext>
            </a:extLst>
          </a:blip>
          <a:srcRect l="17702" t="5441" r="13994" b="30934"/>
          <a:stretch>
            <a:fillRect/>
          </a:stretch>
        </p:blipFill>
        <p:spPr bwMode="auto">
          <a:xfrm>
            <a:off x="6167226" y="1044218"/>
            <a:ext cx="5384072" cy="365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TextBox 9">
            <a:extLst>
              <a:ext uri="{FF2B5EF4-FFF2-40B4-BE49-F238E27FC236}">
                <a16:creationId xmlns:a16="http://schemas.microsoft.com/office/drawing/2014/main" id="{0AADAADD-6466-084E-B5E8-FB97658A4554}"/>
              </a:ext>
            </a:extLst>
          </p:cNvPr>
          <p:cNvSpPr txBox="1">
            <a:spLocks noChangeArrowheads="1"/>
          </p:cNvSpPr>
          <p:nvPr/>
        </p:nvSpPr>
        <p:spPr bwMode="auto">
          <a:xfrm>
            <a:off x="6789512" y="4786436"/>
            <a:ext cx="37623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sz="2800"/>
              <a:t>The CTL, University of Birmingham, 2018</a:t>
            </a:r>
          </a:p>
        </p:txBody>
      </p:sp>
      <p:sp>
        <p:nvSpPr>
          <p:cNvPr id="11272" name="TextBox 10">
            <a:extLst>
              <a:ext uri="{FF2B5EF4-FFF2-40B4-BE49-F238E27FC236}">
                <a16:creationId xmlns:a16="http://schemas.microsoft.com/office/drawing/2014/main" id="{F5980E70-9559-DF43-80FC-140177A2C6D0}"/>
              </a:ext>
            </a:extLst>
          </p:cNvPr>
          <p:cNvSpPr txBox="1">
            <a:spLocks noChangeArrowheads="1"/>
          </p:cNvSpPr>
          <p:nvPr/>
        </p:nvSpPr>
        <p:spPr bwMode="auto">
          <a:xfrm>
            <a:off x="6789511" y="5835316"/>
            <a:ext cx="37623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sz="2400" dirty="0"/>
              <a:t>~£40M Capital</a:t>
            </a:r>
          </a:p>
          <a:p>
            <a:r>
              <a:rPr lang="en-GB" altLang="en-US" sz="2400" dirty="0"/>
              <a:t>3500 UG STEM students</a:t>
            </a:r>
          </a:p>
          <a:p>
            <a:r>
              <a:rPr lang="en-GB" altLang="en-US" sz="2400" dirty="0"/>
              <a:t> </a:t>
            </a:r>
          </a:p>
        </p:txBody>
      </p:sp>
    </p:spTree>
    <p:extLst>
      <p:ext uri="{BB962C8B-B14F-4D97-AF65-F5344CB8AC3E}">
        <p14:creationId xmlns:p14="http://schemas.microsoft.com/office/powerpoint/2010/main" val="373519451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096841-57D9-0B4F-BA79-05B146B3E4B9}"/>
              </a:ext>
            </a:extLst>
          </p:cNvPr>
          <p:cNvSpPr/>
          <p:nvPr/>
        </p:nvSpPr>
        <p:spPr>
          <a:xfrm>
            <a:off x="351692" y="626453"/>
            <a:ext cx="11629292" cy="4281237"/>
          </a:xfrm>
          <a:prstGeom prst="rect">
            <a:avLst/>
          </a:prstGeom>
        </p:spPr>
        <p:txBody>
          <a:bodyPr wrap="square">
            <a:spAutoFit/>
          </a:bodyPr>
          <a:lstStyle/>
          <a:p>
            <a:pPr marL="107950" marR="107950">
              <a:lnSpc>
                <a:spcPct val="107000"/>
              </a:lnSpc>
              <a:spcAft>
                <a:spcPts val="800"/>
              </a:spcAft>
            </a:pPr>
            <a:r>
              <a:rPr lang="en-GB" sz="3200" i="1" dirty="0">
                <a:solidFill>
                  <a:schemeClr val="bg1">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“How do we deal with this expansion [of student numbers]? How do we still engage students early on with the world of engineering? How do we show them the messiness of engineering, the political and social aspects? ... How do we do this beyond the capstone project? This type of education, the type of education we want to have, is expensive. So how do you do this for all students, large cohorts of students, without compromising on everything?” </a:t>
            </a:r>
            <a:endParaRPr lang="en-GB" sz="3200" dirty="0">
              <a:solidFill>
                <a:schemeClr val="bg1">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02849DB-7D96-8F4E-B7B6-E54E152930B8}"/>
              </a:ext>
            </a:extLst>
          </p:cNvPr>
          <p:cNvSpPr/>
          <p:nvPr/>
        </p:nvSpPr>
        <p:spPr>
          <a:xfrm>
            <a:off x="867507" y="5601374"/>
            <a:ext cx="11324493" cy="1256626"/>
          </a:xfrm>
          <a:prstGeom prst="rect">
            <a:avLst/>
          </a:prstGeom>
        </p:spPr>
        <p:txBody>
          <a:bodyPr wrap="square">
            <a:spAutoFit/>
          </a:bodyPr>
          <a:lstStyle/>
          <a:p>
            <a:pPr marL="457200" indent="-457200">
              <a:lnSpc>
                <a:spcPct val="107000"/>
              </a:lnSpc>
              <a:spcAft>
                <a:spcPts val="800"/>
              </a:spcAft>
            </a:pPr>
            <a:r>
              <a:rPr lang="en-GB" sz="2400" dirty="0">
                <a:solidFill>
                  <a:schemeClr val="bg1">
                    <a:lumMod val="20000"/>
                    <a:lumOff val="80000"/>
                  </a:schemeClr>
                </a:solidFill>
                <a:latin typeface="Comfortaa" pitchFamily="2" charset="0"/>
                <a:ea typeface="Calibri" panose="020F0502020204030204" pitchFamily="34" charset="0"/>
                <a:cs typeface="Times New Roman" panose="02020603050405020304" pitchFamily="18" charset="0"/>
              </a:rPr>
              <a:t>R. Graham, (2018)  “The global state of the art in engineering education,” New Engineering Education Transformation, Massachusetts Institute of Technology, Cambridge, MA, USA </a:t>
            </a:r>
          </a:p>
        </p:txBody>
      </p:sp>
    </p:spTree>
    <p:extLst>
      <p:ext uri="{BB962C8B-B14F-4D97-AF65-F5344CB8AC3E}">
        <p14:creationId xmlns:p14="http://schemas.microsoft.com/office/powerpoint/2010/main" val="155039776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DEC71C-959E-5A4F-B4D2-E86A43EB24B1}"/>
              </a:ext>
            </a:extLst>
          </p:cNvPr>
          <p:cNvSpPr/>
          <p:nvPr/>
        </p:nvSpPr>
        <p:spPr>
          <a:xfrm>
            <a:off x="550334" y="3495921"/>
            <a:ext cx="11353800" cy="3108543"/>
          </a:xfrm>
          <a:prstGeom prst="rect">
            <a:avLst/>
          </a:prstGeom>
        </p:spPr>
        <p:txBody>
          <a:bodyPr wrap="square">
            <a:spAutoFit/>
          </a:bodyPr>
          <a:lstStyle/>
          <a:p>
            <a:r>
              <a:rPr lang="en-US" sz="2800" u="sng" dirty="0">
                <a:solidFill>
                  <a:srgbClr val="FEFDFF"/>
                </a:solidFill>
              </a:rPr>
              <a:t>T. D. Drysdale</a:t>
            </a:r>
            <a:r>
              <a:rPr lang="en-US" sz="2800" dirty="0">
                <a:solidFill>
                  <a:srgbClr val="FEFDFF"/>
                </a:solidFill>
              </a:rPr>
              <a:t>, S. Kelley, A.-M. Scott, V. </a:t>
            </a:r>
            <a:r>
              <a:rPr lang="en-US" sz="2800" dirty="0" err="1">
                <a:solidFill>
                  <a:srgbClr val="FEFDFF"/>
                </a:solidFill>
              </a:rPr>
              <a:t>Dishon</a:t>
            </a:r>
            <a:r>
              <a:rPr lang="en-US" sz="2800" dirty="0">
                <a:solidFill>
                  <a:srgbClr val="FEFDFF"/>
                </a:solidFill>
              </a:rPr>
              <a:t>, </a:t>
            </a:r>
            <a:r>
              <a:rPr lang="en-US" sz="2800" u="sng" dirty="0">
                <a:solidFill>
                  <a:srgbClr val="FEFDFF"/>
                </a:solidFill>
              </a:rPr>
              <a:t>J. </a:t>
            </a:r>
            <a:r>
              <a:rPr lang="en-US" sz="2800" u="sng" dirty="0" err="1">
                <a:solidFill>
                  <a:srgbClr val="FEFDFF"/>
                </a:solidFill>
              </a:rPr>
              <a:t>Scoles</a:t>
            </a:r>
            <a:r>
              <a:rPr lang="en-US" sz="2800" u="sng" dirty="0">
                <a:solidFill>
                  <a:srgbClr val="FEFDFF"/>
                </a:solidFill>
              </a:rPr>
              <a:t> </a:t>
            </a:r>
            <a:br>
              <a:rPr lang="en-GB" sz="2800" dirty="0">
                <a:solidFill>
                  <a:srgbClr val="FEFDFF"/>
                </a:solidFill>
              </a:rPr>
            </a:br>
            <a:r>
              <a:rPr lang="fr-BE" sz="2800" dirty="0">
                <a:solidFill>
                  <a:srgbClr val="FEFDFF"/>
                </a:solidFill>
              </a:rPr>
              <a:t>The </a:t>
            </a:r>
            <a:r>
              <a:rPr lang="fr-BE" sz="2800" dirty="0" err="1">
                <a:solidFill>
                  <a:srgbClr val="FEFDFF"/>
                </a:solidFill>
              </a:rPr>
              <a:t>University</a:t>
            </a:r>
            <a:r>
              <a:rPr lang="fr-BE" sz="2800" dirty="0">
                <a:solidFill>
                  <a:srgbClr val="FEFDFF"/>
                </a:solidFill>
              </a:rPr>
              <a:t> of Edinburgh </a:t>
            </a:r>
            <a:br>
              <a:rPr lang="en-GB" sz="2800" dirty="0">
                <a:solidFill>
                  <a:srgbClr val="FEFDFF"/>
                </a:solidFill>
              </a:rPr>
            </a:br>
            <a:r>
              <a:rPr lang="en-US" sz="2800" dirty="0">
                <a:solidFill>
                  <a:srgbClr val="FEFDFF"/>
                </a:solidFill>
              </a:rPr>
              <a:t>Edinburgh, Scotland</a:t>
            </a:r>
            <a:br>
              <a:rPr lang="en-GB" sz="2800" dirty="0">
                <a:solidFill>
                  <a:srgbClr val="FEFDFF"/>
                </a:solidFill>
              </a:rPr>
            </a:br>
            <a:r>
              <a:rPr lang="en-GB" sz="2800" dirty="0">
                <a:solidFill>
                  <a:srgbClr val="FEFDFF"/>
                </a:solidFill>
              </a:rPr>
              <a:t> </a:t>
            </a:r>
            <a:br>
              <a:rPr lang="en-GB" sz="2800" dirty="0">
                <a:solidFill>
                  <a:srgbClr val="FEFDFF"/>
                </a:solidFill>
              </a:rPr>
            </a:br>
            <a:r>
              <a:rPr lang="en-GB" sz="2800" dirty="0">
                <a:solidFill>
                  <a:srgbClr val="FEFDFF"/>
                </a:solidFill>
              </a:rPr>
              <a:t>A. </a:t>
            </a:r>
            <a:r>
              <a:rPr lang="en-US" sz="2800" dirty="0" err="1">
                <a:solidFill>
                  <a:srgbClr val="FEFDFF"/>
                </a:solidFill>
              </a:rPr>
              <a:t>Weightman</a:t>
            </a:r>
            <a:r>
              <a:rPr lang="en-US" sz="2800" dirty="0">
                <a:solidFill>
                  <a:srgbClr val="FEFDFF"/>
                </a:solidFill>
              </a:rPr>
              <a:t> </a:t>
            </a:r>
            <a:br>
              <a:rPr lang="en-GB" sz="2800" dirty="0">
                <a:solidFill>
                  <a:srgbClr val="FEFDFF"/>
                </a:solidFill>
              </a:rPr>
            </a:br>
            <a:r>
              <a:rPr lang="fr-BE" sz="2800" dirty="0">
                <a:solidFill>
                  <a:srgbClr val="FEFDFF"/>
                </a:solidFill>
              </a:rPr>
              <a:t>The </a:t>
            </a:r>
            <a:r>
              <a:rPr lang="fr-BE" sz="2800" dirty="0" err="1">
                <a:solidFill>
                  <a:srgbClr val="FEFDFF"/>
                </a:solidFill>
              </a:rPr>
              <a:t>University</a:t>
            </a:r>
            <a:r>
              <a:rPr lang="fr-BE" sz="2800" dirty="0">
                <a:solidFill>
                  <a:srgbClr val="FEFDFF"/>
                </a:solidFill>
              </a:rPr>
              <a:t> of Manchester</a:t>
            </a:r>
            <a:br>
              <a:rPr lang="en-GB" sz="2800" dirty="0">
                <a:solidFill>
                  <a:srgbClr val="FEFDFF"/>
                </a:solidFill>
              </a:rPr>
            </a:br>
            <a:r>
              <a:rPr lang="en-US" sz="2800" dirty="0">
                <a:solidFill>
                  <a:srgbClr val="FEFDFF"/>
                </a:solidFill>
              </a:rPr>
              <a:t>Manchester, England</a:t>
            </a:r>
          </a:p>
        </p:txBody>
      </p:sp>
      <p:sp>
        <p:nvSpPr>
          <p:cNvPr id="2" name="Title 1">
            <a:extLst>
              <a:ext uri="{FF2B5EF4-FFF2-40B4-BE49-F238E27FC236}">
                <a16:creationId xmlns:a16="http://schemas.microsoft.com/office/drawing/2014/main" id="{697D99DD-18D5-AE4C-B0A6-F9911FCAA6A6}"/>
              </a:ext>
            </a:extLst>
          </p:cNvPr>
          <p:cNvSpPr>
            <a:spLocks noGrp="1"/>
          </p:cNvSpPr>
          <p:nvPr>
            <p:ph type="title"/>
          </p:nvPr>
        </p:nvSpPr>
        <p:spPr>
          <a:xfrm>
            <a:off x="381000" y="-16933"/>
            <a:ext cx="10515600" cy="2852737"/>
          </a:xfrm>
        </p:spPr>
        <p:txBody>
          <a:bodyPr>
            <a:normAutofit/>
          </a:bodyPr>
          <a:lstStyle/>
          <a:p>
            <a:r>
              <a:rPr lang="en-GB" sz="5400" b="1" dirty="0">
                <a:latin typeface="+mj-lt"/>
              </a:rPr>
              <a:t>Post—humanistic </a:t>
            </a:r>
            <a:r>
              <a:rPr lang="en-GB" sz="5400" b="1" i="1" dirty="0">
                <a:latin typeface="+mj-lt"/>
              </a:rPr>
              <a:t>'practices of community'</a:t>
            </a:r>
            <a:r>
              <a:rPr lang="en-GB" sz="5400" b="1" dirty="0">
                <a:latin typeface="+mj-lt"/>
              </a:rPr>
              <a:t> for non-traditional laboratory work</a:t>
            </a:r>
            <a:endParaRPr lang="en-US" sz="5400" dirty="0">
              <a:latin typeface="+mj-lt"/>
            </a:endParaRPr>
          </a:p>
        </p:txBody>
      </p:sp>
      <p:sp>
        <p:nvSpPr>
          <p:cNvPr id="6" name="Rectangle 5">
            <a:extLst>
              <a:ext uri="{FF2B5EF4-FFF2-40B4-BE49-F238E27FC236}">
                <a16:creationId xmlns:a16="http://schemas.microsoft.com/office/drawing/2014/main" id="{886179B5-9F0E-424B-BF04-96131312D031}"/>
              </a:ext>
            </a:extLst>
          </p:cNvPr>
          <p:cNvSpPr/>
          <p:nvPr/>
        </p:nvSpPr>
        <p:spPr>
          <a:xfrm>
            <a:off x="8602133" y="5219469"/>
            <a:ext cx="3589867" cy="1384995"/>
          </a:xfrm>
          <a:prstGeom prst="rect">
            <a:avLst/>
          </a:prstGeom>
        </p:spPr>
        <p:txBody>
          <a:bodyPr wrap="square">
            <a:spAutoFit/>
          </a:bodyPr>
          <a:lstStyle/>
          <a:p>
            <a:r>
              <a:rPr lang="en-US" sz="2800" dirty="0">
                <a:solidFill>
                  <a:srgbClr val="FEFDFF"/>
                </a:solidFill>
              </a:rPr>
              <a:t>S. Watts</a:t>
            </a:r>
            <a:br>
              <a:rPr lang="en-GB" sz="2800" dirty="0">
                <a:solidFill>
                  <a:srgbClr val="FEFDFF"/>
                </a:solidFill>
              </a:rPr>
            </a:br>
            <a:r>
              <a:rPr lang="en-US" sz="2800" dirty="0">
                <a:solidFill>
                  <a:srgbClr val="FEFDFF"/>
                </a:solidFill>
              </a:rPr>
              <a:t>The University of Bath</a:t>
            </a:r>
            <a:br>
              <a:rPr lang="en-GB" sz="2800" dirty="0">
                <a:solidFill>
                  <a:srgbClr val="FEFDFF"/>
                </a:solidFill>
              </a:rPr>
            </a:br>
            <a:r>
              <a:rPr lang="en-US" sz="2800" dirty="0">
                <a:solidFill>
                  <a:srgbClr val="FEFDFF"/>
                </a:solidFill>
              </a:rPr>
              <a:t>Bath, England</a:t>
            </a:r>
          </a:p>
        </p:txBody>
      </p:sp>
      <p:sp>
        <p:nvSpPr>
          <p:cNvPr id="7" name="Rectangle 6">
            <a:extLst>
              <a:ext uri="{FF2B5EF4-FFF2-40B4-BE49-F238E27FC236}">
                <a16:creationId xmlns:a16="http://schemas.microsoft.com/office/drawing/2014/main" id="{3BB2F77F-42C6-D541-9990-5B66C795ECD4}"/>
              </a:ext>
            </a:extLst>
          </p:cNvPr>
          <p:cNvSpPr/>
          <p:nvPr/>
        </p:nvSpPr>
        <p:spPr>
          <a:xfrm>
            <a:off x="5257800" y="5191272"/>
            <a:ext cx="6096000" cy="1384995"/>
          </a:xfrm>
          <a:prstGeom prst="rect">
            <a:avLst/>
          </a:prstGeom>
        </p:spPr>
        <p:txBody>
          <a:bodyPr>
            <a:spAutoFit/>
          </a:bodyPr>
          <a:lstStyle/>
          <a:p>
            <a:r>
              <a:rPr lang="en-US" sz="2800" u="sng" dirty="0">
                <a:solidFill>
                  <a:srgbClr val="FEFDFF"/>
                </a:solidFill>
              </a:rPr>
              <a:t>R. J. Lewis </a:t>
            </a:r>
            <a:br>
              <a:rPr lang="en-GB" sz="2800" dirty="0">
                <a:solidFill>
                  <a:srgbClr val="FEFDFF"/>
                </a:solidFill>
              </a:rPr>
            </a:br>
            <a:r>
              <a:rPr lang="fr-BE" sz="2800" dirty="0">
                <a:solidFill>
                  <a:srgbClr val="FEFDFF"/>
                </a:solidFill>
              </a:rPr>
              <a:t>Cardiff </a:t>
            </a:r>
            <a:r>
              <a:rPr lang="fr-BE" sz="2800" dirty="0" err="1">
                <a:solidFill>
                  <a:srgbClr val="FEFDFF"/>
                </a:solidFill>
              </a:rPr>
              <a:t>University</a:t>
            </a:r>
            <a:br>
              <a:rPr lang="en-GB" sz="2800" dirty="0">
                <a:solidFill>
                  <a:srgbClr val="FEFDFF"/>
                </a:solidFill>
              </a:rPr>
            </a:br>
            <a:r>
              <a:rPr lang="en-US" sz="2800" dirty="0">
                <a:solidFill>
                  <a:srgbClr val="FEFDFF"/>
                </a:solidFill>
              </a:rPr>
              <a:t>Cardiff, Wales</a:t>
            </a:r>
          </a:p>
        </p:txBody>
      </p:sp>
      <p:pic>
        <p:nvPicPr>
          <p:cNvPr id="9" name="Picture 8">
            <a:extLst>
              <a:ext uri="{FF2B5EF4-FFF2-40B4-BE49-F238E27FC236}">
                <a16:creationId xmlns:a16="http://schemas.microsoft.com/office/drawing/2014/main" id="{79C0AE89-21ED-0544-AEBE-66BC428200F9}"/>
              </a:ext>
            </a:extLst>
          </p:cNvPr>
          <p:cNvPicPr>
            <a:picLocks noChangeAspect="1"/>
          </p:cNvPicPr>
          <p:nvPr/>
        </p:nvPicPr>
        <p:blipFill>
          <a:blip r:embed="rId2"/>
          <a:stretch>
            <a:fillRect/>
          </a:stretch>
        </p:blipFill>
        <p:spPr>
          <a:xfrm>
            <a:off x="10172699" y="2156652"/>
            <a:ext cx="2019301" cy="2893540"/>
          </a:xfrm>
          <a:prstGeom prst="rect">
            <a:avLst/>
          </a:prstGeom>
        </p:spPr>
      </p:pic>
      <p:sp>
        <p:nvSpPr>
          <p:cNvPr id="10" name="Oval 9">
            <a:extLst>
              <a:ext uri="{FF2B5EF4-FFF2-40B4-BE49-F238E27FC236}">
                <a16:creationId xmlns:a16="http://schemas.microsoft.com/office/drawing/2014/main" id="{D2DA521F-B081-2645-9BD1-F2FC07C122C7}"/>
              </a:ext>
            </a:extLst>
          </p:cNvPr>
          <p:cNvSpPr/>
          <p:nvPr/>
        </p:nvSpPr>
        <p:spPr>
          <a:xfrm>
            <a:off x="11092349" y="3062898"/>
            <a:ext cx="180000" cy="180000"/>
          </a:xfrm>
          <a:prstGeom prst="ellipse">
            <a:avLst/>
          </a:prstGeom>
          <a:solidFill>
            <a:srgbClr val="7030A0"/>
          </a:solidFill>
          <a:ln w="12700" cap="flat">
            <a:solidFill>
              <a:schemeClr val="accent5">
                <a:lumMod val="20000"/>
                <a:lumOff val="8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Oval 10">
            <a:extLst>
              <a:ext uri="{FF2B5EF4-FFF2-40B4-BE49-F238E27FC236}">
                <a16:creationId xmlns:a16="http://schemas.microsoft.com/office/drawing/2014/main" id="{BFF4FD8E-9C68-BE44-8F12-AB82DCFECFF2}"/>
              </a:ext>
            </a:extLst>
          </p:cNvPr>
          <p:cNvSpPr/>
          <p:nvPr/>
        </p:nvSpPr>
        <p:spPr>
          <a:xfrm>
            <a:off x="10912349" y="4492167"/>
            <a:ext cx="180000" cy="180000"/>
          </a:xfrm>
          <a:prstGeom prst="ellipse">
            <a:avLst/>
          </a:prstGeom>
          <a:solidFill>
            <a:srgbClr val="7030A0"/>
          </a:solidFill>
          <a:ln w="12700" cap="flat">
            <a:solidFill>
              <a:schemeClr val="accent5">
                <a:lumMod val="20000"/>
                <a:lumOff val="8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0C0EB1E9-61A9-DF4D-987E-B6EB4A4DC212}"/>
              </a:ext>
            </a:extLst>
          </p:cNvPr>
          <p:cNvSpPr/>
          <p:nvPr/>
        </p:nvSpPr>
        <p:spPr>
          <a:xfrm>
            <a:off x="11182349" y="3903015"/>
            <a:ext cx="180000" cy="180000"/>
          </a:xfrm>
          <a:prstGeom prst="ellipse">
            <a:avLst/>
          </a:prstGeom>
          <a:solidFill>
            <a:srgbClr val="7030A0"/>
          </a:solidFill>
          <a:ln w="12700" cap="flat">
            <a:solidFill>
              <a:schemeClr val="accent5">
                <a:lumMod val="20000"/>
                <a:lumOff val="8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Oval 12">
            <a:extLst>
              <a:ext uri="{FF2B5EF4-FFF2-40B4-BE49-F238E27FC236}">
                <a16:creationId xmlns:a16="http://schemas.microsoft.com/office/drawing/2014/main" id="{34FB14C1-220F-B54C-AA30-01D9B167246E}"/>
              </a:ext>
            </a:extLst>
          </p:cNvPr>
          <p:cNvSpPr/>
          <p:nvPr/>
        </p:nvSpPr>
        <p:spPr>
          <a:xfrm>
            <a:off x="11092349" y="4591179"/>
            <a:ext cx="180000" cy="180000"/>
          </a:xfrm>
          <a:prstGeom prst="ellipse">
            <a:avLst/>
          </a:prstGeom>
          <a:solidFill>
            <a:srgbClr val="7030A0"/>
          </a:solidFill>
          <a:ln w="12700" cap="flat">
            <a:solidFill>
              <a:schemeClr val="accent5">
                <a:lumMod val="20000"/>
                <a:lumOff val="8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5" name="Straight Connector 14">
            <a:extLst>
              <a:ext uri="{FF2B5EF4-FFF2-40B4-BE49-F238E27FC236}">
                <a16:creationId xmlns:a16="http://schemas.microsoft.com/office/drawing/2014/main" id="{707B0CD0-2A18-CD4E-A2D2-FA7794C1228E}"/>
              </a:ext>
            </a:extLst>
          </p:cNvPr>
          <p:cNvCxnSpPr>
            <a:cxnSpLocks/>
            <a:stCxn id="13" idx="3"/>
          </p:cNvCxnSpPr>
          <p:nvPr/>
        </p:nvCxnSpPr>
        <p:spPr>
          <a:xfrm flipH="1">
            <a:off x="10006175" y="4744819"/>
            <a:ext cx="1112534" cy="728003"/>
          </a:xfrm>
          <a:prstGeom prst="line">
            <a:avLst/>
          </a:prstGeom>
          <a:noFill/>
          <a:ln w="12700" cap="flat">
            <a:solidFill>
              <a:srgbClr val="7030A0"/>
            </a:solidFill>
            <a:prstDash val="solid"/>
            <a:miter lim="800000"/>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F04B66F4-6FE4-F84C-A425-7B6AB4274101}"/>
              </a:ext>
            </a:extLst>
          </p:cNvPr>
          <p:cNvCxnSpPr>
            <a:cxnSpLocks/>
          </p:cNvCxnSpPr>
          <p:nvPr/>
        </p:nvCxnSpPr>
        <p:spPr>
          <a:xfrm flipH="1">
            <a:off x="6874933" y="4550073"/>
            <a:ext cx="4090136" cy="946572"/>
          </a:xfrm>
          <a:prstGeom prst="line">
            <a:avLst/>
          </a:prstGeom>
          <a:noFill/>
          <a:ln w="12700" cap="flat">
            <a:solidFill>
              <a:srgbClr val="7030A0"/>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1AE3C849-BCA0-BB4D-8D2F-13599FD04AB8}"/>
              </a:ext>
            </a:extLst>
          </p:cNvPr>
          <p:cNvCxnSpPr>
            <a:cxnSpLocks/>
            <a:stCxn id="12" idx="2"/>
          </p:cNvCxnSpPr>
          <p:nvPr/>
        </p:nvCxnSpPr>
        <p:spPr>
          <a:xfrm flipH="1">
            <a:off x="2794000" y="3993015"/>
            <a:ext cx="8388349" cy="1451610"/>
          </a:xfrm>
          <a:prstGeom prst="line">
            <a:avLst/>
          </a:prstGeom>
          <a:noFill/>
          <a:ln w="12700" cap="flat">
            <a:solidFill>
              <a:srgbClr val="7030A0"/>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47A08302-79DA-894C-965B-C3B3EC698C30}"/>
              </a:ext>
            </a:extLst>
          </p:cNvPr>
          <p:cNvCxnSpPr>
            <a:cxnSpLocks/>
            <a:stCxn id="10" idx="2"/>
          </p:cNvCxnSpPr>
          <p:nvPr/>
        </p:nvCxnSpPr>
        <p:spPr>
          <a:xfrm flipH="1">
            <a:off x="8920001" y="3152898"/>
            <a:ext cx="2172348" cy="571770"/>
          </a:xfrm>
          <a:prstGeom prst="line">
            <a:avLst/>
          </a:prstGeom>
          <a:noFill/>
          <a:ln w="12700" cap="flat">
            <a:solidFill>
              <a:srgbClr val="7030A0"/>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870613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0B4BA8-77DD-6C4D-B431-C50A01B1615B}"/>
              </a:ext>
            </a:extLst>
          </p:cNvPr>
          <p:cNvSpPr txBox="1"/>
          <p:nvPr/>
        </p:nvSpPr>
        <p:spPr>
          <a:xfrm>
            <a:off x="847465" y="1062804"/>
            <a:ext cx="11151702" cy="2062103"/>
          </a:xfrm>
          <a:prstGeom prst="rect">
            <a:avLst/>
          </a:prstGeom>
          <a:noFill/>
        </p:spPr>
        <p:txBody>
          <a:bodyPr wrap="square">
            <a:spAutoFit/>
          </a:bodyPr>
          <a:lstStyle/>
          <a:p>
            <a:pPr>
              <a:defRPr/>
            </a:pPr>
            <a:r>
              <a:rPr lang="en-GB" sz="4800" dirty="0">
                <a:solidFill>
                  <a:schemeClr val="accent5">
                    <a:lumMod val="75000"/>
                  </a:schemeClr>
                </a:solidFill>
                <a:cs typeface="Arial" panose="020B0604020202020204" pitchFamily="34" charset="0"/>
              </a:rPr>
              <a:t>Digital alternative for ALL STEM subjects:</a:t>
            </a:r>
          </a:p>
          <a:p>
            <a:pPr>
              <a:defRPr/>
            </a:pPr>
            <a:r>
              <a:rPr lang="en-GB" sz="4800" dirty="0">
                <a:solidFill>
                  <a:schemeClr val="accent5">
                    <a:lumMod val="75000"/>
                  </a:schemeClr>
                </a:solidFill>
                <a:cs typeface="Arial" panose="020B0604020202020204" pitchFamily="34" charset="0"/>
              </a:rPr>
              <a:t>           Non-traditional practical work </a:t>
            </a:r>
          </a:p>
          <a:p>
            <a:pPr>
              <a:defRPr/>
            </a:pPr>
            <a:endParaRPr lang="en-GB" sz="3200" dirty="0"/>
          </a:p>
        </p:txBody>
      </p:sp>
      <p:sp>
        <p:nvSpPr>
          <p:cNvPr id="5" name="Pedagogy…">
            <a:extLst>
              <a:ext uri="{FF2B5EF4-FFF2-40B4-BE49-F238E27FC236}">
                <a16:creationId xmlns:a16="http://schemas.microsoft.com/office/drawing/2014/main" id="{D7354272-7CA2-BD48-9E32-A1099C9FC5D7}"/>
              </a:ext>
            </a:extLst>
          </p:cNvPr>
          <p:cNvSpPr txBox="1">
            <a:spLocks/>
          </p:cNvSpPr>
          <p:nvPr/>
        </p:nvSpPr>
        <p:spPr>
          <a:xfrm>
            <a:off x="7232650" y="2758799"/>
            <a:ext cx="3025775" cy="1900237"/>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777240">
              <a:spcBef>
                <a:spcPts val="800"/>
              </a:spcBef>
              <a:buNone/>
              <a:defRPr sz="2380"/>
            </a:pPr>
            <a:r>
              <a:rPr lang="en-GB" sz="3600" i="1" dirty="0"/>
              <a:t>Pedagogy</a:t>
            </a:r>
            <a:r>
              <a:rPr lang="en-GB" sz="2380" i="1" dirty="0"/>
              <a:t> </a:t>
            </a:r>
          </a:p>
          <a:p>
            <a:pPr marL="0" indent="0" defTabSz="777240">
              <a:spcBef>
                <a:spcPts val="800"/>
              </a:spcBef>
              <a:buNone/>
              <a:defRPr sz="2380"/>
            </a:pPr>
            <a:r>
              <a:rPr lang="en-GB" sz="3600" i="1" dirty="0"/>
              <a:t>Practicality</a:t>
            </a:r>
          </a:p>
          <a:p>
            <a:pPr marL="0" indent="0" defTabSz="777240">
              <a:spcBef>
                <a:spcPts val="800"/>
              </a:spcBef>
              <a:buNone/>
              <a:defRPr sz="2380"/>
            </a:pPr>
            <a:r>
              <a:rPr lang="en-GB" sz="3600" i="1" dirty="0"/>
              <a:t>Sustainability</a:t>
            </a:r>
          </a:p>
        </p:txBody>
      </p:sp>
      <p:sp>
        <p:nvSpPr>
          <p:cNvPr id="12294" name="TextBox 5">
            <a:extLst>
              <a:ext uri="{FF2B5EF4-FFF2-40B4-BE49-F238E27FC236}">
                <a16:creationId xmlns:a16="http://schemas.microsoft.com/office/drawing/2014/main" id="{19FC2D69-7A54-8F4E-822B-9CB72AD4467C}"/>
              </a:ext>
            </a:extLst>
          </p:cNvPr>
          <p:cNvSpPr txBox="1">
            <a:spLocks noChangeArrowheads="1"/>
          </p:cNvSpPr>
          <p:nvPr/>
        </p:nvSpPr>
        <p:spPr bwMode="auto">
          <a:xfrm>
            <a:off x="1605626" y="2736620"/>
            <a:ext cx="300595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sz="3600" dirty="0"/>
              <a:t>-Remote labs</a:t>
            </a:r>
          </a:p>
          <a:p>
            <a:r>
              <a:rPr lang="en-GB" altLang="en-US" sz="3600" dirty="0"/>
              <a:t>-Blended labs</a:t>
            </a:r>
          </a:p>
          <a:p>
            <a:r>
              <a:rPr lang="en-GB" altLang="en-US" sz="3600" dirty="0"/>
              <a:t>-Virtual labs</a:t>
            </a:r>
          </a:p>
          <a:p>
            <a:r>
              <a:rPr lang="en-GB" altLang="en-US" sz="3600" dirty="0"/>
              <a:t>-Simulations</a:t>
            </a:r>
          </a:p>
          <a:p>
            <a:endParaRPr lang="en-GB" altLang="en-US" sz="3600" dirty="0"/>
          </a:p>
        </p:txBody>
      </p:sp>
      <p:sp>
        <p:nvSpPr>
          <p:cNvPr id="7" name="Left Arrow 6">
            <a:extLst>
              <a:ext uri="{FF2B5EF4-FFF2-40B4-BE49-F238E27FC236}">
                <a16:creationId xmlns:a16="http://schemas.microsoft.com/office/drawing/2014/main" id="{0E0A083B-E60B-D144-9CBF-CA166C12B405}"/>
              </a:ext>
            </a:extLst>
          </p:cNvPr>
          <p:cNvSpPr/>
          <p:nvPr/>
        </p:nvSpPr>
        <p:spPr>
          <a:xfrm rot="10800000">
            <a:off x="5216524" y="3047723"/>
            <a:ext cx="1512888" cy="1295400"/>
          </a:xfrm>
          <a:prstGeom prst="lef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pic>
        <p:nvPicPr>
          <p:cNvPr id="12296" name="Picture 4" descr="light technology cable line blue optics font wallpaper fiber fibre blender 4k resolution computer wallpaper cameras optics electronics accessory">
            <a:extLst>
              <a:ext uri="{FF2B5EF4-FFF2-40B4-BE49-F238E27FC236}">
                <a16:creationId xmlns:a16="http://schemas.microsoft.com/office/drawing/2014/main" id="{110949B9-356F-1F43-983A-03B12AFBC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451" b="67908"/>
          <a:stretch>
            <a:fillRect/>
          </a:stretch>
        </p:blipFill>
        <p:spPr bwMode="auto">
          <a:xfrm>
            <a:off x="-54279" y="5393092"/>
            <a:ext cx="12246279" cy="1502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light technology cable line blue optics font wallpaper fiber fibre blender 4k resolution computer wallpaper cameras optics electronics accessory">
            <a:extLst>
              <a:ext uri="{FF2B5EF4-FFF2-40B4-BE49-F238E27FC236}">
                <a16:creationId xmlns:a16="http://schemas.microsoft.com/office/drawing/2014/main" id="{59FE564A-CDF7-6F40-81D5-40A1718F52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451" b="78043"/>
          <a:stretch/>
        </p:blipFill>
        <p:spPr bwMode="auto">
          <a:xfrm>
            <a:off x="-27140" y="-15807"/>
            <a:ext cx="12246279" cy="79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4837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524FDF7A-D444-D449-9787-BDA9BDEE13E3}"/>
              </a:ext>
            </a:extLst>
          </p:cNvPr>
          <p:cNvPicPr>
            <a:picLocks noChangeAspect="1"/>
          </p:cNvPicPr>
          <p:nvPr/>
        </p:nvPicPr>
        <p:blipFill rotWithShape="1">
          <a:blip r:embed="rId2">
            <a:extLst>
              <a:ext uri="{28A0092B-C50C-407E-A947-70E740481C1C}">
                <a14:useLocalDpi xmlns:a14="http://schemas.microsoft.com/office/drawing/2010/main" val="0"/>
              </a:ext>
            </a:extLst>
          </a:blip>
          <a:srcRect l="53564" t="2538"/>
          <a:stretch/>
        </p:blipFill>
        <p:spPr bwMode="auto">
          <a:xfrm>
            <a:off x="136851" y="167952"/>
            <a:ext cx="3829020" cy="381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 name="Picture 2" descr="Picture 2">
            <a:extLst>
              <a:ext uri="{FF2B5EF4-FFF2-40B4-BE49-F238E27FC236}">
                <a16:creationId xmlns:a16="http://schemas.microsoft.com/office/drawing/2014/main" id="{4992F8F1-134E-4F4E-946B-9E1AEFE4ABCB}"/>
              </a:ext>
            </a:extLst>
          </p:cNvPr>
          <p:cNvPicPr>
            <a:picLocks noChangeAspect="1"/>
          </p:cNvPicPr>
          <p:nvPr/>
        </p:nvPicPr>
        <p:blipFill>
          <a:blip r:embed="rId3">
            <a:extLst>
              <a:ext uri="{28A0092B-C50C-407E-A947-70E740481C1C}">
                <a14:useLocalDpi xmlns:a14="http://schemas.microsoft.com/office/drawing/2010/main" val="0"/>
              </a:ext>
            </a:extLst>
          </a:blip>
          <a:srcRect r="45654"/>
          <a:stretch>
            <a:fillRect/>
          </a:stretch>
        </p:blipFill>
        <p:spPr bwMode="auto">
          <a:xfrm>
            <a:off x="242945" y="4068796"/>
            <a:ext cx="4561581" cy="262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6" name="Picture 2" descr="Picture 2">
            <a:extLst>
              <a:ext uri="{FF2B5EF4-FFF2-40B4-BE49-F238E27FC236}">
                <a16:creationId xmlns:a16="http://schemas.microsoft.com/office/drawing/2014/main" id="{A56B6C09-67C9-8C49-B335-646C02625A3D}"/>
              </a:ext>
            </a:extLst>
          </p:cNvPr>
          <p:cNvPicPr>
            <a:picLocks noChangeAspect="1"/>
          </p:cNvPicPr>
          <p:nvPr/>
        </p:nvPicPr>
        <p:blipFill>
          <a:blip r:embed="rId3">
            <a:extLst>
              <a:ext uri="{28A0092B-C50C-407E-A947-70E740481C1C}">
                <a14:useLocalDpi xmlns:a14="http://schemas.microsoft.com/office/drawing/2010/main" val="0"/>
              </a:ext>
            </a:extLst>
          </a:blip>
          <a:srcRect l="53789" r="562"/>
          <a:stretch>
            <a:fillRect/>
          </a:stretch>
        </p:blipFill>
        <p:spPr bwMode="auto">
          <a:xfrm>
            <a:off x="5156436" y="4101083"/>
            <a:ext cx="3829019" cy="262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nvGrpSpPr>
          <p:cNvPr id="12" name="Group 11">
            <a:extLst>
              <a:ext uri="{FF2B5EF4-FFF2-40B4-BE49-F238E27FC236}">
                <a16:creationId xmlns:a16="http://schemas.microsoft.com/office/drawing/2014/main" id="{FC5AF7C3-946C-9D42-B4E5-129631DD8C9D}"/>
              </a:ext>
            </a:extLst>
          </p:cNvPr>
          <p:cNvGrpSpPr/>
          <p:nvPr/>
        </p:nvGrpSpPr>
        <p:grpSpPr>
          <a:xfrm>
            <a:off x="9337366" y="167952"/>
            <a:ext cx="2717784" cy="6609868"/>
            <a:chOff x="8814854" y="167951"/>
            <a:chExt cx="2948522" cy="7171041"/>
          </a:xfrm>
        </p:grpSpPr>
        <p:pic>
          <p:nvPicPr>
            <p:cNvPr id="7" name="Picture 4" descr="Picture 4">
              <a:extLst>
                <a:ext uri="{FF2B5EF4-FFF2-40B4-BE49-F238E27FC236}">
                  <a16:creationId xmlns:a16="http://schemas.microsoft.com/office/drawing/2014/main" id="{035DE34D-14F6-8F4F-B7C6-85B1F0C1799E}"/>
                </a:ext>
              </a:extLst>
            </p:cNvPr>
            <p:cNvPicPr>
              <a:picLocks noChangeAspect="1"/>
            </p:cNvPicPr>
            <p:nvPr/>
          </p:nvPicPr>
          <p:blipFill>
            <a:blip r:embed="rId2">
              <a:extLst>
                <a:ext uri="{28A0092B-C50C-407E-A947-70E740481C1C}">
                  <a14:useLocalDpi xmlns:a14="http://schemas.microsoft.com/office/drawing/2010/main" val="0"/>
                </a:ext>
              </a:extLst>
            </a:blip>
            <a:srcRect t="2538"/>
            <a:stretch>
              <a:fillRect/>
            </a:stretch>
          </p:blipFill>
          <p:spPr bwMode="auto">
            <a:xfrm>
              <a:off x="8814854" y="167951"/>
              <a:ext cx="2948521" cy="136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8" name="Picture 4" descr="Picture 4">
              <a:extLst>
                <a:ext uri="{FF2B5EF4-FFF2-40B4-BE49-F238E27FC236}">
                  <a16:creationId xmlns:a16="http://schemas.microsoft.com/office/drawing/2014/main" id="{994B6597-C6DC-2747-9104-70776986B1FB}"/>
                </a:ext>
              </a:extLst>
            </p:cNvPr>
            <p:cNvPicPr>
              <a:picLocks noChangeAspect="1"/>
            </p:cNvPicPr>
            <p:nvPr/>
          </p:nvPicPr>
          <p:blipFill>
            <a:blip r:embed="rId2">
              <a:extLst>
                <a:ext uri="{28A0092B-C50C-407E-A947-70E740481C1C}">
                  <a14:useLocalDpi xmlns:a14="http://schemas.microsoft.com/office/drawing/2010/main" val="0"/>
                </a:ext>
              </a:extLst>
            </a:blip>
            <a:srcRect t="2538"/>
            <a:stretch>
              <a:fillRect/>
            </a:stretch>
          </p:blipFill>
          <p:spPr bwMode="auto">
            <a:xfrm>
              <a:off x="8814854" y="1619946"/>
              <a:ext cx="2948521" cy="136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 name="Picture 4" descr="Picture 4">
              <a:extLst>
                <a:ext uri="{FF2B5EF4-FFF2-40B4-BE49-F238E27FC236}">
                  <a16:creationId xmlns:a16="http://schemas.microsoft.com/office/drawing/2014/main" id="{D954DF47-E66F-DE4D-8DBB-38E4FFF844A8}"/>
                </a:ext>
              </a:extLst>
            </p:cNvPr>
            <p:cNvPicPr>
              <a:picLocks noChangeAspect="1"/>
            </p:cNvPicPr>
            <p:nvPr/>
          </p:nvPicPr>
          <p:blipFill>
            <a:blip r:embed="rId2">
              <a:extLst>
                <a:ext uri="{28A0092B-C50C-407E-A947-70E740481C1C}">
                  <a14:useLocalDpi xmlns:a14="http://schemas.microsoft.com/office/drawing/2010/main" val="0"/>
                </a:ext>
              </a:extLst>
            </a:blip>
            <a:srcRect t="2538"/>
            <a:stretch>
              <a:fillRect/>
            </a:stretch>
          </p:blipFill>
          <p:spPr bwMode="auto">
            <a:xfrm>
              <a:off x="8814854" y="3071941"/>
              <a:ext cx="2948521" cy="136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0" name="Picture 4" descr="Picture 4">
              <a:extLst>
                <a:ext uri="{FF2B5EF4-FFF2-40B4-BE49-F238E27FC236}">
                  <a16:creationId xmlns:a16="http://schemas.microsoft.com/office/drawing/2014/main" id="{AFA91869-58DF-9147-B9C4-5BAFC7C72870}"/>
                </a:ext>
              </a:extLst>
            </p:cNvPr>
            <p:cNvPicPr>
              <a:picLocks noChangeAspect="1"/>
            </p:cNvPicPr>
            <p:nvPr/>
          </p:nvPicPr>
          <p:blipFill>
            <a:blip r:embed="rId2">
              <a:extLst>
                <a:ext uri="{28A0092B-C50C-407E-A947-70E740481C1C}">
                  <a14:useLocalDpi xmlns:a14="http://schemas.microsoft.com/office/drawing/2010/main" val="0"/>
                </a:ext>
              </a:extLst>
            </a:blip>
            <a:srcRect t="2538"/>
            <a:stretch>
              <a:fillRect/>
            </a:stretch>
          </p:blipFill>
          <p:spPr bwMode="auto">
            <a:xfrm>
              <a:off x="8814854" y="4523936"/>
              <a:ext cx="2948521" cy="136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1" name="Picture 4" descr="Picture 4">
              <a:extLst>
                <a:ext uri="{FF2B5EF4-FFF2-40B4-BE49-F238E27FC236}">
                  <a16:creationId xmlns:a16="http://schemas.microsoft.com/office/drawing/2014/main" id="{315EDCF9-0A97-F24D-AFD8-FC9095F3C4C0}"/>
                </a:ext>
              </a:extLst>
            </p:cNvPr>
            <p:cNvPicPr>
              <a:picLocks noChangeAspect="1"/>
            </p:cNvPicPr>
            <p:nvPr/>
          </p:nvPicPr>
          <p:blipFill>
            <a:blip r:embed="rId2">
              <a:extLst>
                <a:ext uri="{28A0092B-C50C-407E-A947-70E740481C1C}">
                  <a14:useLocalDpi xmlns:a14="http://schemas.microsoft.com/office/drawing/2010/main" val="0"/>
                </a:ext>
              </a:extLst>
            </a:blip>
            <a:srcRect t="2538"/>
            <a:stretch>
              <a:fillRect/>
            </a:stretch>
          </p:blipFill>
          <p:spPr bwMode="auto">
            <a:xfrm>
              <a:off x="8814855" y="5975931"/>
              <a:ext cx="2948521" cy="136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13" name="Rectangle 12">
            <a:extLst>
              <a:ext uri="{FF2B5EF4-FFF2-40B4-BE49-F238E27FC236}">
                <a16:creationId xmlns:a16="http://schemas.microsoft.com/office/drawing/2014/main" id="{9A7F06CC-8519-A345-A78C-55CD839FB9C1}"/>
              </a:ext>
            </a:extLst>
          </p:cNvPr>
          <p:cNvSpPr/>
          <p:nvPr/>
        </p:nvSpPr>
        <p:spPr>
          <a:xfrm>
            <a:off x="4091823" y="3041999"/>
            <a:ext cx="5089855" cy="769441"/>
          </a:xfrm>
          <a:prstGeom prst="rect">
            <a:avLst/>
          </a:prstGeom>
        </p:spPr>
        <p:txBody>
          <a:bodyPr wrap="none">
            <a:spAutoFit/>
          </a:bodyPr>
          <a:lstStyle/>
          <a:p>
            <a:r>
              <a:rPr lang="en-US" sz="2200" dirty="0" err="1">
                <a:solidFill>
                  <a:srgbClr val="FEFDFF"/>
                </a:solidFill>
              </a:rPr>
              <a:t>www.youtube.com</a:t>
            </a:r>
            <a:r>
              <a:rPr lang="en-US" sz="2200" dirty="0">
                <a:solidFill>
                  <a:srgbClr val="FEFDFF"/>
                </a:solidFill>
              </a:rPr>
              <a:t>/</a:t>
            </a:r>
            <a:r>
              <a:rPr lang="en-US" sz="2200" dirty="0" err="1">
                <a:solidFill>
                  <a:srgbClr val="FEFDFF"/>
                </a:solidFill>
              </a:rPr>
              <a:t>watch?v</a:t>
            </a:r>
            <a:r>
              <a:rPr lang="en-US" sz="2200" dirty="0">
                <a:solidFill>
                  <a:srgbClr val="FEFDFF"/>
                </a:solidFill>
              </a:rPr>
              <a:t>=MSQtI9PPjok</a:t>
            </a:r>
          </a:p>
          <a:p>
            <a:endParaRPr lang="en-US" sz="2200" dirty="0">
              <a:solidFill>
                <a:srgbClr val="FEFDFF"/>
              </a:solidFill>
            </a:endParaRPr>
          </a:p>
        </p:txBody>
      </p:sp>
      <p:pic>
        <p:nvPicPr>
          <p:cNvPr id="16" name="Picture 15">
            <a:extLst>
              <a:ext uri="{FF2B5EF4-FFF2-40B4-BE49-F238E27FC236}">
                <a16:creationId xmlns:a16="http://schemas.microsoft.com/office/drawing/2014/main" id="{529A279F-0A6A-8341-835A-81937DE30D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419" y="167952"/>
            <a:ext cx="4990882" cy="2815369"/>
          </a:xfrm>
          <a:prstGeom prst="rect">
            <a:avLst/>
          </a:prstGeom>
        </p:spPr>
      </p:pic>
      <p:sp>
        <p:nvSpPr>
          <p:cNvPr id="17" name="TextBox 16">
            <a:extLst>
              <a:ext uri="{FF2B5EF4-FFF2-40B4-BE49-F238E27FC236}">
                <a16:creationId xmlns:a16="http://schemas.microsoft.com/office/drawing/2014/main" id="{59087736-5A00-7044-8D80-EFFAD4A88A82}"/>
              </a:ext>
            </a:extLst>
          </p:cNvPr>
          <p:cNvSpPr txBox="1"/>
          <p:nvPr/>
        </p:nvSpPr>
        <p:spPr>
          <a:xfrm>
            <a:off x="4221991" y="3611386"/>
            <a:ext cx="488531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err="1">
                <a:solidFill>
                  <a:srgbClr val="FEFDFF"/>
                </a:solidFill>
              </a:rPr>
              <a:t>openEngineering</a:t>
            </a:r>
            <a:r>
              <a:rPr lang="en-US" sz="2000" dirty="0">
                <a:solidFill>
                  <a:srgbClr val="FEFDFF"/>
                </a:solidFill>
              </a:rPr>
              <a:t> Lab, The Open University UK</a:t>
            </a:r>
            <a:endParaRPr kumimoji="0" lang="en-US" sz="2000" b="0" i="0" u="none" strike="noStrike" cap="none" spc="0" normalizeH="0" baseline="0" dirty="0">
              <a:ln>
                <a:noFill/>
              </a:ln>
              <a:solidFill>
                <a:srgbClr val="FEFDFF"/>
              </a:solidFill>
              <a:effectLst/>
              <a:uFillTx/>
              <a:sym typeface="Calibri"/>
            </a:endParaRPr>
          </a:p>
        </p:txBody>
      </p:sp>
    </p:spTree>
    <p:extLst>
      <p:ext uri="{BB962C8B-B14F-4D97-AF65-F5344CB8AC3E}">
        <p14:creationId xmlns:p14="http://schemas.microsoft.com/office/powerpoint/2010/main" val="2810439378"/>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3B3838"/>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1378</TotalTime>
  <Words>1084</Words>
  <Application>Microsoft Macintosh PowerPoint</Application>
  <PresentationFormat>Widescreen</PresentationFormat>
  <Paragraphs>102</Paragraphs>
  <Slides>28</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Comfortaa</vt:lpstr>
      <vt:lpstr>Helvetica</vt:lpstr>
      <vt:lpstr>Office Theme</vt:lpstr>
      <vt:lpstr>PowerPoint Presentation</vt:lpstr>
      <vt:lpstr>PowerPoint Presentation</vt:lpstr>
      <vt:lpstr>PowerPoint Presentation</vt:lpstr>
      <vt:lpstr>PowerPoint Presentation</vt:lpstr>
      <vt:lpstr>Laboratories now … large scale, dedicated spaces</vt:lpstr>
      <vt:lpstr>PowerPoint Presentation</vt:lpstr>
      <vt:lpstr>Post—humanistic 'practices of community' for non-traditional laboratory work</vt:lpstr>
      <vt:lpstr>PowerPoint Presentation</vt:lpstr>
      <vt:lpstr>PowerPoint Presentation</vt:lpstr>
      <vt:lpstr>PowerPoint Presentation</vt:lpstr>
      <vt:lpstr>PowerPoint Presentation</vt:lpstr>
      <vt:lpstr>PowerPoint Presentation</vt:lpstr>
      <vt:lpstr>Any teacher who  can be replaced  by a machine,         . . .     should be.</vt:lpstr>
      <vt:lpstr>PowerPoint Presentation</vt:lpstr>
      <vt:lpstr>Understanding student and staff practice</vt:lpstr>
      <vt:lpstr>Should we be teaching ‘best’ practice?</vt:lpstr>
      <vt:lpstr>What does this learning look like in NTPW? </vt:lpstr>
      <vt:lpstr>Humans and technology working together</vt:lpstr>
      <vt:lpstr>Open-ended practice</vt:lpstr>
      <vt:lpstr>A new way of thinking: Post humanism</vt:lpstr>
      <vt:lpstr>NTPW supporting practices of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DRYSDALE Tim</cp:lastModifiedBy>
  <cp:revision>56</cp:revision>
  <dcterms:modified xsi:type="dcterms:W3CDTF">2019-09-17T11:30:39Z</dcterms:modified>
</cp:coreProperties>
</file>